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70" r:id="rId6"/>
    <p:sldId id="261" r:id="rId7"/>
    <p:sldId id="271" r:id="rId8"/>
    <p:sldId id="262" r:id="rId9"/>
    <p:sldId id="265" r:id="rId10"/>
    <p:sldId id="278" r:id="rId11"/>
    <p:sldId id="267" r:id="rId12"/>
    <p:sldId id="275" r:id="rId13"/>
    <p:sldId id="269" r:id="rId14"/>
    <p:sldId id="274" r:id="rId15"/>
    <p:sldId id="268" r:id="rId16"/>
    <p:sldId id="263" r:id="rId17"/>
    <p:sldId id="272" r:id="rId18"/>
    <p:sldId id="273" r:id="rId19"/>
    <p:sldId id="283" r:id="rId20"/>
    <p:sldId id="284" r:id="rId21"/>
    <p:sldId id="276" r:id="rId22"/>
    <p:sldId id="277" r:id="rId23"/>
    <p:sldId id="279" r:id="rId24"/>
    <p:sldId id="280" r:id="rId25"/>
    <p:sldId id="282" r:id="rId26"/>
    <p:sldId id="281" r:id="rId2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0" d="100"/>
          <a:sy n="80" d="100"/>
        </p:scale>
        <p:origin x="2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cademie.limoges\dfs\divisions\REMPLACEMENTS.DSDEN19\RENTREE%202025-2026\Tableau%20Absences%202025-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cademie.limoges\dfs\divisions\REMPLACEMENTS.DSDEN19\RENTREE%202025-2026\Tableau%20Absences%202025-2026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L'effectivité</a:t>
            </a:r>
          </a:p>
        </c:rich>
      </c:tx>
      <c:layout>
        <c:manualLayout>
          <c:xMode val="edge"/>
          <c:yMode val="edge"/>
          <c:x val="0.44870365951730773"/>
          <c:y val="3.53982300884955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6.9784820211550191E-2"/>
          <c:y val="0.18475695538057743"/>
          <c:w val="0.82400366436189931"/>
          <c:h val="0.62175958005249343"/>
        </c:manualLayout>
      </c:layout>
      <c:area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1658700640"/>
        <c:axId val="1695184096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graphique!$A$2</c15:sqref>
                        </c15:formulaRef>
                      </c:ext>
                    </c:extLst>
                    <c:strCache>
                      <c:ptCount val="1"/>
                      <c:pt idx="0">
                        <c:v>Nombre de jours-classes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cat>
                  <c:strRef>
                    <c:extLst>
                      <c:ext uri="{02D57815-91ED-43cb-92C2-25804820EDAC}">
                        <c15:formulaRef>
                          <c15:sqref>graphique!$B$1:$M$1</c15:sqref>
                        </c15:formulaRef>
                      </c:ext>
                    </c:extLst>
                    <c:strCache>
                      <c:ptCount val="12"/>
                      <c:pt idx="0">
                        <c:v>Septembre</c:v>
                      </c:pt>
                      <c:pt idx="1">
                        <c:v>Octobre</c:v>
                      </c:pt>
                      <c:pt idx="2">
                        <c:v>Novembre</c:v>
                      </c:pt>
                      <c:pt idx="3">
                        <c:v>Décembre</c:v>
                      </c:pt>
                      <c:pt idx="4">
                        <c:v>Janvier</c:v>
                      </c:pt>
                      <c:pt idx="5">
                        <c:v>Février</c:v>
                      </c:pt>
                      <c:pt idx="6">
                        <c:v>Mars</c:v>
                      </c:pt>
                      <c:pt idx="7">
                        <c:v>Avril</c:v>
                      </c:pt>
                      <c:pt idx="8">
                        <c:v>Mai</c:v>
                      </c:pt>
                      <c:pt idx="9">
                        <c:v>Juin</c:v>
                      </c:pt>
                      <c:pt idx="10">
                        <c:v>Juillet</c:v>
                      </c:pt>
                      <c:pt idx="11">
                        <c:v>Données Annuels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graphique!$B$2:$M$2</c15:sqref>
                        </c15:formulaRef>
                      </c:ext>
                    </c:extLst>
                    <c:numCache>
                      <c:formatCode>0</c:formatCode>
                      <c:ptCount val="12"/>
                      <c:pt idx="0">
                        <c:v>14974</c:v>
                      </c:pt>
                      <c:pt idx="1">
                        <c:v>8413</c:v>
                      </c:pt>
                      <c:pt idx="2">
                        <c:v>12559</c:v>
                      </c:pt>
                      <c:pt idx="3">
                        <c:v>9831</c:v>
                      </c:pt>
                      <c:pt idx="4">
                        <c:v>13108</c:v>
                      </c:pt>
                      <c:pt idx="5">
                        <c:v>6554</c:v>
                      </c:pt>
                      <c:pt idx="6">
                        <c:v>14688</c:v>
                      </c:pt>
                      <c:pt idx="7">
                        <c:v>7461</c:v>
                      </c:pt>
                      <c:pt idx="8">
                        <c:v>9948</c:v>
                      </c:pt>
                      <c:pt idx="9">
                        <c:v>14688</c:v>
                      </c:pt>
                      <c:pt idx="10">
                        <c:v>1697</c:v>
                      </c:pt>
                      <c:pt idx="11">
                        <c:v>113921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77E5-48A3-AB94-B19CBD6640F3}"/>
                  </c:ext>
                </c:extLst>
              </c15:ser>
            </c15:filteredAreaSeries>
          </c:ext>
        </c:extLst>
      </c:areaChart>
      <c:barChart>
        <c:barDir val="col"/>
        <c:grouping val="clustered"/>
        <c:varyColors val="0"/>
        <c:ser>
          <c:idx val="1"/>
          <c:order val="1"/>
          <c:tx>
            <c:strRef>
              <c:f>graphique!$A$3</c:f>
              <c:strCache>
                <c:ptCount val="1"/>
                <c:pt idx="0">
                  <c:v>Total absences du mois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graphique!$B$1:$M$1</c:f>
              <c:strCache>
                <c:ptCount val="12"/>
                <c:pt idx="0">
                  <c:v>Septembre</c:v>
                </c:pt>
                <c:pt idx="1">
                  <c:v>Octobre</c:v>
                </c:pt>
                <c:pt idx="2">
                  <c:v>Novembre</c:v>
                </c:pt>
                <c:pt idx="3">
                  <c:v>Décembre</c:v>
                </c:pt>
                <c:pt idx="4">
                  <c:v>Janvier</c:v>
                </c:pt>
                <c:pt idx="5">
                  <c:v>Février</c:v>
                </c:pt>
                <c:pt idx="6">
                  <c:v>Mars</c:v>
                </c:pt>
                <c:pt idx="7">
                  <c:v>Avril</c:v>
                </c:pt>
                <c:pt idx="8">
                  <c:v>Mai</c:v>
                </c:pt>
                <c:pt idx="9">
                  <c:v>Juin</c:v>
                </c:pt>
                <c:pt idx="10">
                  <c:v>Juillet</c:v>
                </c:pt>
                <c:pt idx="11">
                  <c:v>Données Annuels</c:v>
                </c:pt>
              </c:strCache>
            </c:strRef>
          </c:cat>
          <c:val>
            <c:numRef>
              <c:f>graphique!$B$3:$M$3</c:f>
              <c:numCache>
                <c:formatCode>0</c:formatCode>
                <c:ptCount val="12"/>
                <c:pt idx="0">
                  <c:v>1334.5</c:v>
                </c:pt>
                <c:pt idx="1">
                  <c:v>784</c:v>
                </c:pt>
                <c:pt idx="2">
                  <c:v>1299</c:v>
                </c:pt>
                <c:pt idx="3">
                  <c:v>1066</c:v>
                </c:pt>
                <c:pt idx="4">
                  <c:v>1508</c:v>
                </c:pt>
                <c:pt idx="5">
                  <c:v>546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6537.5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E5-48A3-AB94-B19CBD6640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658700640"/>
        <c:axId val="1695184096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graphique!$A$5</c15:sqref>
                        </c15:formulaRef>
                      </c:ext>
                    </c:extLst>
                    <c:strCache>
                      <c:ptCount val="1"/>
                      <c:pt idx="0">
                        <c:v>volume d'absences par rapport au nombre de jours-classes mensuels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graphique!$B$1:$M$1</c15:sqref>
                        </c15:formulaRef>
                      </c:ext>
                    </c:extLst>
                    <c:strCache>
                      <c:ptCount val="12"/>
                      <c:pt idx="0">
                        <c:v>Septembre</c:v>
                      </c:pt>
                      <c:pt idx="1">
                        <c:v>Octobre</c:v>
                      </c:pt>
                      <c:pt idx="2">
                        <c:v>Novembre</c:v>
                      </c:pt>
                      <c:pt idx="3">
                        <c:v>Décembre</c:v>
                      </c:pt>
                      <c:pt idx="4">
                        <c:v>Janvier</c:v>
                      </c:pt>
                      <c:pt idx="5">
                        <c:v>Février</c:v>
                      </c:pt>
                      <c:pt idx="6">
                        <c:v>Mars</c:v>
                      </c:pt>
                      <c:pt idx="7">
                        <c:v>Avril</c:v>
                      </c:pt>
                      <c:pt idx="8">
                        <c:v>Mai</c:v>
                      </c:pt>
                      <c:pt idx="9">
                        <c:v>Juin</c:v>
                      </c:pt>
                      <c:pt idx="10">
                        <c:v>Juillet</c:v>
                      </c:pt>
                      <c:pt idx="11">
                        <c:v>Données Annuels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graphique!$B$5:$M$5</c15:sqref>
                        </c15:formulaRef>
                      </c:ext>
                    </c:extLst>
                    <c:numCache>
                      <c:formatCode>0.00%</c:formatCode>
                      <c:ptCount val="12"/>
                      <c:pt idx="0">
                        <c:v>9.0856481481481483E-2</c:v>
                      </c:pt>
                      <c:pt idx="1">
                        <c:v>9.5018785601745245E-2</c:v>
                      </c:pt>
                      <c:pt idx="2">
                        <c:v>0.10545543107647345</c:v>
                      </c:pt>
                      <c:pt idx="3">
                        <c:v>0.10843250940901231</c:v>
                      </c:pt>
                      <c:pt idx="4">
                        <c:v>0.11504424778761062</c:v>
                      </c:pt>
                      <c:pt idx="5">
                        <c:v>8.3307903570338723E-2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5.7386258898710511E-2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77E5-48A3-AB94-B19CBD6640F3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graphique!$A$6</c15:sqref>
                        </c15:formulaRef>
                      </c:ext>
                    </c:extLst>
                    <c:strCache>
                      <c:ptCount val="1"/>
                      <c:pt idx="0">
                        <c:v>%  non remplacées par rapport au nombre de jours-classes mensuels</c:v>
                      </c:pt>
                    </c:strCache>
                  </c:strRef>
                </c:tx>
                <c:spPr>
                  <a:solidFill>
                    <a:schemeClr val="accent6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graphique!$B$1:$M$1</c15:sqref>
                        </c15:formulaRef>
                      </c:ext>
                    </c:extLst>
                    <c:strCache>
                      <c:ptCount val="12"/>
                      <c:pt idx="0">
                        <c:v>Septembre</c:v>
                      </c:pt>
                      <c:pt idx="1">
                        <c:v>Octobre</c:v>
                      </c:pt>
                      <c:pt idx="2">
                        <c:v>Novembre</c:v>
                      </c:pt>
                      <c:pt idx="3">
                        <c:v>Décembre</c:v>
                      </c:pt>
                      <c:pt idx="4">
                        <c:v>Janvier</c:v>
                      </c:pt>
                      <c:pt idx="5">
                        <c:v>Février</c:v>
                      </c:pt>
                      <c:pt idx="6">
                        <c:v>Mars</c:v>
                      </c:pt>
                      <c:pt idx="7">
                        <c:v>Avril</c:v>
                      </c:pt>
                      <c:pt idx="8">
                        <c:v>Mai</c:v>
                      </c:pt>
                      <c:pt idx="9">
                        <c:v>Juin</c:v>
                      </c:pt>
                      <c:pt idx="10">
                        <c:v>Juillet</c:v>
                      </c:pt>
                      <c:pt idx="11">
                        <c:v>Données Annuels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graphique!$B$6:$M$6</c15:sqref>
                        </c15:formulaRef>
                      </c:ext>
                    </c:extLst>
                    <c:numCache>
                      <c:formatCode>0.00%</c:formatCode>
                      <c:ptCount val="12"/>
                      <c:pt idx="0">
                        <c:v>7.2167755991285401E-3</c:v>
                      </c:pt>
                      <c:pt idx="1">
                        <c:v>8.7262150042419096E-3</c:v>
                      </c:pt>
                      <c:pt idx="2">
                        <c:v>8.1993830167234934E-3</c:v>
                      </c:pt>
                      <c:pt idx="3">
                        <c:v>1.902146271996745E-2</c:v>
                      </c:pt>
                      <c:pt idx="4">
                        <c:v>1.5334147085749161E-2</c:v>
                      </c:pt>
                      <c:pt idx="5">
                        <c:v>1.1138236191638694E-2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6.4957294967565244E-3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77E5-48A3-AB94-B19CBD6640F3}"/>
                  </c:ext>
                </c:extLst>
              </c15:ser>
            </c15:filteredBarSeries>
          </c:ext>
        </c:extLst>
      </c:barChart>
      <c:lineChart>
        <c:grouping val="stacked"/>
        <c:varyColors val="0"/>
        <c:ser>
          <c:idx val="4"/>
          <c:order val="4"/>
          <c:tx>
            <c:strRef>
              <c:f>graphique!$A$7</c:f>
              <c:strCache>
                <c:ptCount val="1"/>
                <c:pt idx="0">
                  <c:v>Effectivité du remplacement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strRef>
              <c:f>graphique!$B$1:$M$1</c:f>
              <c:strCache>
                <c:ptCount val="12"/>
                <c:pt idx="0">
                  <c:v>Septembre</c:v>
                </c:pt>
                <c:pt idx="1">
                  <c:v>Octobre</c:v>
                </c:pt>
                <c:pt idx="2">
                  <c:v>Novembre</c:v>
                </c:pt>
                <c:pt idx="3">
                  <c:v>Décembre</c:v>
                </c:pt>
                <c:pt idx="4">
                  <c:v>Janvier</c:v>
                </c:pt>
                <c:pt idx="5">
                  <c:v>Février</c:v>
                </c:pt>
                <c:pt idx="6">
                  <c:v>Mars</c:v>
                </c:pt>
                <c:pt idx="7">
                  <c:v>Avril</c:v>
                </c:pt>
                <c:pt idx="8">
                  <c:v>Mai</c:v>
                </c:pt>
                <c:pt idx="9">
                  <c:v>Juin</c:v>
                </c:pt>
                <c:pt idx="10">
                  <c:v>Juillet</c:v>
                </c:pt>
                <c:pt idx="11">
                  <c:v>Données Annuels</c:v>
                </c:pt>
              </c:strCache>
            </c:strRef>
          </c:cat>
          <c:val>
            <c:numRef>
              <c:f>graphique!$B$7:$M$7</c:f>
              <c:numCache>
                <c:formatCode>0.00%</c:formatCode>
                <c:ptCount val="12"/>
                <c:pt idx="0">
                  <c:v>0.92056950168602469</c:v>
                </c:pt>
                <c:pt idx="1">
                  <c:v>0.90816326530612246</c:v>
                </c:pt>
                <c:pt idx="2">
                  <c:v>0.92224788298691296</c:v>
                </c:pt>
                <c:pt idx="3">
                  <c:v>0.82457786116322707</c:v>
                </c:pt>
                <c:pt idx="4">
                  <c:v>0.86671087533156499</c:v>
                </c:pt>
                <c:pt idx="5">
                  <c:v>0.86630036630036633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0.88680688336520075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7E5-48A3-AB94-B19CBD6640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6722976"/>
        <c:axId val="1693714576"/>
      </c:lineChart>
      <c:catAx>
        <c:axId val="16587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95184096"/>
        <c:crosses val="autoZero"/>
        <c:auto val="1"/>
        <c:lblAlgn val="ctr"/>
        <c:lblOffset val="100"/>
        <c:noMultiLvlLbl val="0"/>
      </c:catAx>
      <c:valAx>
        <c:axId val="1695184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58700640"/>
        <c:crosses val="autoZero"/>
        <c:crossBetween val="between"/>
      </c:valAx>
      <c:valAx>
        <c:axId val="1693714576"/>
        <c:scaling>
          <c:orientation val="minMax"/>
          <c:max val="1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96722976"/>
        <c:crosses val="max"/>
        <c:crossBetween val="between"/>
      </c:valAx>
      <c:catAx>
        <c:axId val="16967229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937145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9426460581316205E-3"/>
          <c:y val="9.402132255591944E-3"/>
          <c:w val="0.40547946658182876"/>
          <c:h val="0.149889903142638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Classes non remplacées</a:t>
            </a:r>
          </a:p>
        </c:rich>
      </c:tx>
      <c:layout>
        <c:manualLayout>
          <c:xMode val="edge"/>
          <c:yMode val="edge"/>
          <c:x val="0.53703332736272102"/>
          <c:y val="2.20264317180616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1865169065978615"/>
          <c:y val="0.18101321585903085"/>
          <c:w val="0.82200972298404884"/>
          <c:h val="0.69091019459571967"/>
        </c:manualLayout>
      </c:layout>
      <c:barChart>
        <c:barDir val="bar"/>
        <c:grouping val="clustered"/>
        <c:varyColors val="0"/>
        <c:ser>
          <c:idx val="1"/>
          <c:order val="1"/>
          <c:tx>
            <c:strRef>
              <c:f>graphique!$A$3</c:f>
              <c:strCache>
                <c:ptCount val="1"/>
                <c:pt idx="0">
                  <c:v>Total absences du mois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graphique!$B$1:$L$1</c:f>
              <c:strCache>
                <c:ptCount val="11"/>
                <c:pt idx="0">
                  <c:v>Septembre</c:v>
                </c:pt>
                <c:pt idx="1">
                  <c:v>Octobre</c:v>
                </c:pt>
                <c:pt idx="2">
                  <c:v>Novembre</c:v>
                </c:pt>
                <c:pt idx="3">
                  <c:v>Décembre</c:v>
                </c:pt>
                <c:pt idx="4">
                  <c:v>Janvier</c:v>
                </c:pt>
                <c:pt idx="5">
                  <c:v>Février</c:v>
                </c:pt>
                <c:pt idx="6">
                  <c:v>Mars</c:v>
                </c:pt>
                <c:pt idx="7">
                  <c:v>Avril</c:v>
                </c:pt>
                <c:pt idx="8">
                  <c:v>Mai</c:v>
                </c:pt>
                <c:pt idx="9">
                  <c:v>Juin</c:v>
                </c:pt>
                <c:pt idx="10">
                  <c:v>Juillet</c:v>
                </c:pt>
              </c:strCache>
            </c:strRef>
          </c:cat>
          <c:val>
            <c:numRef>
              <c:f>graphique!$B$3:$L$3</c:f>
              <c:numCache>
                <c:formatCode>0</c:formatCode>
                <c:ptCount val="11"/>
                <c:pt idx="0">
                  <c:v>1334.5</c:v>
                </c:pt>
                <c:pt idx="1">
                  <c:v>784</c:v>
                </c:pt>
                <c:pt idx="2">
                  <c:v>1299</c:v>
                </c:pt>
                <c:pt idx="3">
                  <c:v>1066</c:v>
                </c:pt>
                <c:pt idx="4">
                  <c:v>1508</c:v>
                </c:pt>
                <c:pt idx="5">
                  <c:v>546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76-4116-BCC4-B8C8DE95F375}"/>
            </c:ext>
          </c:extLst>
        </c:ser>
        <c:ser>
          <c:idx val="2"/>
          <c:order val="2"/>
          <c:tx>
            <c:strRef>
              <c:f>graphique!$A$4</c:f>
              <c:strCache>
                <c:ptCount val="1"/>
                <c:pt idx="0">
                  <c:v>Total absences non remplacées du mois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graphique!$B$1:$L$1</c:f>
              <c:strCache>
                <c:ptCount val="11"/>
                <c:pt idx="0">
                  <c:v>Septembre</c:v>
                </c:pt>
                <c:pt idx="1">
                  <c:v>Octobre</c:v>
                </c:pt>
                <c:pt idx="2">
                  <c:v>Novembre</c:v>
                </c:pt>
                <c:pt idx="3">
                  <c:v>Décembre</c:v>
                </c:pt>
                <c:pt idx="4">
                  <c:v>Janvier</c:v>
                </c:pt>
                <c:pt idx="5">
                  <c:v>Février</c:v>
                </c:pt>
                <c:pt idx="6">
                  <c:v>Mars</c:v>
                </c:pt>
                <c:pt idx="7">
                  <c:v>Avril</c:v>
                </c:pt>
                <c:pt idx="8">
                  <c:v>Mai</c:v>
                </c:pt>
                <c:pt idx="9">
                  <c:v>Juin</c:v>
                </c:pt>
                <c:pt idx="10">
                  <c:v>Juillet</c:v>
                </c:pt>
              </c:strCache>
            </c:strRef>
          </c:cat>
          <c:val>
            <c:numRef>
              <c:f>graphique!$B$4:$L$4</c:f>
              <c:numCache>
                <c:formatCode>0</c:formatCode>
                <c:ptCount val="11"/>
                <c:pt idx="0">
                  <c:v>106</c:v>
                </c:pt>
                <c:pt idx="1">
                  <c:v>72</c:v>
                </c:pt>
                <c:pt idx="2">
                  <c:v>101</c:v>
                </c:pt>
                <c:pt idx="3">
                  <c:v>187</c:v>
                </c:pt>
                <c:pt idx="4">
                  <c:v>201</c:v>
                </c:pt>
                <c:pt idx="5">
                  <c:v>73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76-4116-BCC4-B8C8DE95F3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"/>
        <c:overlap val="62"/>
        <c:axId val="1657502752"/>
        <c:axId val="1793952288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graphique!$A$2</c15:sqref>
                        </c15:formulaRef>
                      </c:ext>
                    </c:extLst>
                    <c:strCache>
                      <c:ptCount val="1"/>
                      <c:pt idx="0">
                        <c:v>Nombre de jours-classes</c:v>
                      </c:pt>
                    </c:strCache>
                  </c:strRef>
                </c:tx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graphique!$B$1:$L$1</c15:sqref>
                        </c15:formulaRef>
                      </c:ext>
                    </c:extLst>
                    <c:strCache>
                      <c:ptCount val="11"/>
                      <c:pt idx="0">
                        <c:v>Septembre</c:v>
                      </c:pt>
                      <c:pt idx="1">
                        <c:v>Octobre</c:v>
                      </c:pt>
                      <c:pt idx="2">
                        <c:v>Novembre</c:v>
                      </c:pt>
                      <c:pt idx="3">
                        <c:v>Décembre</c:v>
                      </c:pt>
                      <c:pt idx="4">
                        <c:v>Janvier</c:v>
                      </c:pt>
                      <c:pt idx="5">
                        <c:v>Février</c:v>
                      </c:pt>
                      <c:pt idx="6">
                        <c:v>Mars</c:v>
                      </c:pt>
                      <c:pt idx="7">
                        <c:v>Avril</c:v>
                      </c:pt>
                      <c:pt idx="8">
                        <c:v>Mai</c:v>
                      </c:pt>
                      <c:pt idx="9">
                        <c:v>Juin</c:v>
                      </c:pt>
                      <c:pt idx="10">
                        <c:v>Juillet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graphique!$B$2:$L$2</c15:sqref>
                        </c15:formulaRef>
                      </c:ext>
                    </c:extLst>
                    <c:numCache>
                      <c:formatCode>0</c:formatCode>
                      <c:ptCount val="11"/>
                      <c:pt idx="0">
                        <c:v>14974</c:v>
                      </c:pt>
                      <c:pt idx="1">
                        <c:v>8413</c:v>
                      </c:pt>
                      <c:pt idx="2">
                        <c:v>12559</c:v>
                      </c:pt>
                      <c:pt idx="3">
                        <c:v>9831</c:v>
                      </c:pt>
                      <c:pt idx="4">
                        <c:v>13108</c:v>
                      </c:pt>
                      <c:pt idx="5">
                        <c:v>6554</c:v>
                      </c:pt>
                      <c:pt idx="6">
                        <c:v>14688</c:v>
                      </c:pt>
                      <c:pt idx="7">
                        <c:v>7461</c:v>
                      </c:pt>
                      <c:pt idx="8">
                        <c:v>9948</c:v>
                      </c:pt>
                      <c:pt idx="9">
                        <c:v>14688</c:v>
                      </c:pt>
                      <c:pt idx="10">
                        <c:v>1697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9276-4116-BCC4-B8C8DE95F375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graphique!$A$5</c15:sqref>
                        </c15:formulaRef>
                      </c:ext>
                    </c:extLst>
                    <c:strCache>
                      <c:ptCount val="1"/>
                      <c:pt idx="0">
                        <c:v>volume d'absences par rapport au nombre de jours-classes mensuels</c:v>
                      </c:pt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graphique!$B$1:$L$1</c15:sqref>
                        </c15:formulaRef>
                      </c:ext>
                    </c:extLst>
                    <c:strCache>
                      <c:ptCount val="11"/>
                      <c:pt idx="0">
                        <c:v>Septembre</c:v>
                      </c:pt>
                      <c:pt idx="1">
                        <c:v>Octobre</c:v>
                      </c:pt>
                      <c:pt idx="2">
                        <c:v>Novembre</c:v>
                      </c:pt>
                      <c:pt idx="3">
                        <c:v>Décembre</c:v>
                      </c:pt>
                      <c:pt idx="4">
                        <c:v>Janvier</c:v>
                      </c:pt>
                      <c:pt idx="5">
                        <c:v>Février</c:v>
                      </c:pt>
                      <c:pt idx="6">
                        <c:v>Mars</c:v>
                      </c:pt>
                      <c:pt idx="7">
                        <c:v>Avril</c:v>
                      </c:pt>
                      <c:pt idx="8">
                        <c:v>Mai</c:v>
                      </c:pt>
                      <c:pt idx="9">
                        <c:v>Juin</c:v>
                      </c:pt>
                      <c:pt idx="10">
                        <c:v>Juillet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graphique!$B$5:$L$5</c15:sqref>
                        </c15:formulaRef>
                      </c:ext>
                    </c:extLst>
                    <c:numCache>
                      <c:formatCode>0.00%</c:formatCode>
                      <c:ptCount val="11"/>
                      <c:pt idx="0">
                        <c:v>9.0856481481481483E-2</c:v>
                      </c:pt>
                      <c:pt idx="1">
                        <c:v>9.5018785601745245E-2</c:v>
                      </c:pt>
                      <c:pt idx="2">
                        <c:v>0.10545543107647345</c:v>
                      </c:pt>
                      <c:pt idx="3">
                        <c:v>0.10843250940901231</c:v>
                      </c:pt>
                      <c:pt idx="4">
                        <c:v>0.11504424778761062</c:v>
                      </c:pt>
                      <c:pt idx="5">
                        <c:v>8.3307903570338723E-2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9276-4116-BCC4-B8C8DE95F375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graphique!$A$6</c15:sqref>
                        </c15:formulaRef>
                      </c:ext>
                    </c:extLst>
                    <c:strCache>
                      <c:ptCount val="1"/>
                      <c:pt idx="0">
                        <c:v>%  non remplacées par rapport au nombre de jours-classes mensuels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graphique!$B$1:$L$1</c15:sqref>
                        </c15:formulaRef>
                      </c:ext>
                    </c:extLst>
                    <c:strCache>
                      <c:ptCount val="11"/>
                      <c:pt idx="0">
                        <c:v>Septembre</c:v>
                      </c:pt>
                      <c:pt idx="1">
                        <c:v>Octobre</c:v>
                      </c:pt>
                      <c:pt idx="2">
                        <c:v>Novembre</c:v>
                      </c:pt>
                      <c:pt idx="3">
                        <c:v>Décembre</c:v>
                      </c:pt>
                      <c:pt idx="4">
                        <c:v>Janvier</c:v>
                      </c:pt>
                      <c:pt idx="5">
                        <c:v>Février</c:v>
                      </c:pt>
                      <c:pt idx="6">
                        <c:v>Mars</c:v>
                      </c:pt>
                      <c:pt idx="7">
                        <c:v>Avril</c:v>
                      </c:pt>
                      <c:pt idx="8">
                        <c:v>Mai</c:v>
                      </c:pt>
                      <c:pt idx="9">
                        <c:v>Juin</c:v>
                      </c:pt>
                      <c:pt idx="10">
                        <c:v>Juillet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graphique!$B$6:$L$6</c15:sqref>
                        </c15:formulaRef>
                      </c:ext>
                    </c:extLst>
                    <c:numCache>
                      <c:formatCode>0.00%</c:formatCode>
                      <c:ptCount val="11"/>
                      <c:pt idx="0">
                        <c:v>7.2167755991285401E-3</c:v>
                      </c:pt>
                      <c:pt idx="1">
                        <c:v>8.7262150042419096E-3</c:v>
                      </c:pt>
                      <c:pt idx="2">
                        <c:v>8.1993830167234934E-3</c:v>
                      </c:pt>
                      <c:pt idx="3">
                        <c:v>1.902146271996745E-2</c:v>
                      </c:pt>
                      <c:pt idx="4">
                        <c:v>1.5334147085749161E-2</c:v>
                      </c:pt>
                      <c:pt idx="5">
                        <c:v>1.1138236191638694E-2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9276-4116-BCC4-B8C8DE95F375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graphique!$A$7</c15:sqref>
                        </c15:formulaRef>
                      </c:ext>
                    </c:extLst>
                    <c:strCache>
                      <c:ptCount val="1"/>
                      <c:pt idx="0">
                        <c:v>Effectivité du remplacement</c:v>
                      </c:pt>
                    </c:strCache>
                  </c:strRef>
                </c:tx>
                <c:spPr>
                  <a:solidFill>
                    <a:schemeClr val="accent6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graphique!$B$1:$L$1</c15:sqref>
                        </c15:formulaRef>
                      </c:ext>
                    </c:extLst>
                    <c:strCache>
                      <c:ptCount val="11"/>
                      <c:pt idx="0">
                        <c:v>Septembre</c:v>
                      </c:pt>
                      <c:pt idx="1">
                        <c:v>Octobre</c:v>
                      </c:pt>
                      <c:pt idx="2">
                        <c:v>Novembre</c:v>
                      </c:pt>
                      <c:pt idx="3">
                        <c:v>Décembre</c:v>
                      </c:pt>
                      <c:pt idx="4">
                        <c:v>Janvier</c:v>
                      </c:pt>
                      <c:pt idx="5">
                        <c:v>Février</c:v>
                      </c:pt>
                      <c:pt idx="6">
                        <c:v>Mars</c:v>
                      </c:pt>
                      <c:pt idx="7">
                        <c:v>Avril</c:v>
                      </c:pt>
                      <c:pt idx="8">
                        <c:v>Mai</c:v>
                      </c:pt>
                      <c:pt idx="9">
                        <c:v>Juin</c:v>
                      </c:pt>
                      <c:pt idx="10">
                        <c:v>Juillet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graphique!$B$7:$L$7</c15:sqref>
                        </c15:formulaRef>
                      </c:ext>
                    </c:extLst>
                    <c:numCache>
                      <c:formatCode>0.00%</c:formatCode>
                      <c:ptCount val="11"/>
                      <c:pt idx="0">
                        <c:v>0.92056950168602469</c:v>
                      </c:pt>
                      <c:pt idx="1">
                        <c:v>0.90816326530612246</c:v>
                      </c:pt>
                      <c:pt idx="2">
                        <c:v>0.92224788298691296</c:v>
                      </c:pt>
                      <c:pt idx="3">
                        <c:v>0.82457786116322707</c:v>
                      </c:pt>
                      <c:pt idx="4">
                        <c:v>0.86671087533156499</c:v>
                      </c:pt>
                      <c:pt idx="5">
                        <c:v>0.86630036630036633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9276-4116-BCC4-B8C8DE95F375}"/>
                  </c:ext>
                </c:extLst>
              </c15:ser>
            </c15:filteredBarSeries>
          </c:ext>
        </c:extLst>
      </c:barChart>
      <c:catAx>
        <c:axId val="16575027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93952288"/>
        <c:crosses val="autoZero"/>
        <c:auto val="1"/>
        <c:lblAlgn val="ctr"/>
        <c:lblOffset val="100"/>
        <c:noMultiLvlLbl val="0"/>
      </c:catAx>
      <c:valAx>
        <c:axId val="17939522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657502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7980660796122632E-3"/>
          <c:y val="2.6981858545214846E-2"/>
          <c:w val="0.45290758589544211"/>
          <c:h val="0.12279787713760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182A9F-2310-4A32-B813-3225C40A54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20FD00A-6150-4264-A048-5F2DC1A01D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9938E5-E021-4719-BDDF-E508D4B6E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111F96-5322-4745-8CA4-745C24B26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71FFED8-1545-464F-A460-1DB55D2A7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4226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6AFD-07FD-4CA9-BEAD-4D4E05E13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E9713A2-DF78-4856-9E95-3D84914B2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9D9E4B-AF55-42DA-A211-26AE4417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FE9075-DAB4-4D4B-A16A-177C9D362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977777-894E-4F42-B54F-04D7B61EA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9264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CB3D8B6-D9BA-4BDF-8DE6-B42D1C66DD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6FDB13-48B8-4CAB-80B8-AE0D81DB4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3ABA55-DFD4-4E2A-A533-F64E4E2A3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DDBBB5-E7B4-484D-A16F-258BE1533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C2F6DB-26B7-47A9-A3C6-CBE029616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046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E2E116-12C6-4A88-8A4C-DF720C455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87156E-F1F1-43F5-A9B0-9D9BA0D1F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2210F1-DABC-4A43-9AA1-28FB05E6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2810A2-80A3-49FE-A2FF-CC1BF288A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510F61-F0B7-4317-858D-A76281239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2451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5E7CB2-35CC-4655-9182-A4831CE79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6999E0B-87B2-4864-A9CB-9C939D322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775AD2-2801-43B1-B283-308335342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4EC4E8-735E-4435-B92A-7F6E8AD2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7D2511-91DB-4B35-895A-64EA21654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038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BEDDD0-49D4-4556-9396-058C6B56E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03C970-3CF7-4DD9-A911-3BC94CB993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8630428-F348-4BFF-B7D5-F949D6ABE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234AB0-2550-487D-B5C1-E4C0C1774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6863051-CC2C-472B-AB96-4D0112A4A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57E63A-F1F8-4390-B9FD-8954EEF3F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651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69AFFA-2D18-4107-94AB-3729CA581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A87448-2994-4293-A32B-45824EAC0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A1ED92-047A-4F32-97CA-B800824B67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C63A7B7-9999-4AA0-B449-19AF272084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CEB027E-69D4-43DE-A024-84ACFA0ABA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66B1228-42AB-463E-AEC5-9661060D5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E20C39E-4EE0-4319-BBAF-7B64AEDA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EBF00AE-9A3B-42F4-90F2-DC97CA78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60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406CA0-05BA-47FC-AADD-FAD406B8F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464140B-59C4-40A3-A6C3-7BC4A73C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A1D568-EAEA-4967-8017-44AA07AC4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16A294-23E8-490D-B4C8-21B818AA2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5845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5218F9C-4F4A-400E-9E56-A05066C7F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4DFC051-1DCA-4CBD-A189-278CE4727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33A7C3-8C1A-4F18-8BD6-FFB184061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487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F16444-01A8-4BAF-80DC-A12F8741D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523211-8F17-4184-8DCD-C39F4C7E2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E1A9FEA-3292-499F-9B2A-91809347F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EA03E0-DD4E-4CF4-BCA0-1A90D6288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ED6646-53C6-497B-BBB8-172BEC47D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FD4880-B03A-4700-BCCF-CA5A9AE3A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075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5E8996-9408-427B-BA52-F5F54BC48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F602A34-1FF5-40B9-8E5A-64EF34C87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1C34F2-65DC-42B9-84A3-6C9F56D08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1B988FC-E9F0-4E4A-93A0-BFF591553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E43776-B688-4382-BBEE-DCF4E7468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3F666B-55DD-428F-97FF-9A0A2EBB7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552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DAC569B-33DA-4B77-B5BD-DC14896F1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04B349-934E-4ED5-8080-0D75FF4C5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3B054D-C600-49CA-9ED6-3182F62EC3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5D17D-0D54-45E1-8961-B47C731BD4F7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7C32D2-D7D4-4F2B-BAA8-40B979FC6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D7657B-2E29-4064-9DAE-B7943B5CF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17451-D073-4E7B-B317-A365C927E48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85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.xls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387A947-F4BD-471D-83DE-3A0F15457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025" y="2266982"/>
            <a:ext cx="572483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CSA SD du 27 février 2026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E120CA-3610-4E97-847E-8FA90A2D4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3427096"/>
            <a:ext cx="11261725" cy="1327779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32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BILAN DES PROMOTIONS 2025</a:t>
            </a:r>
            <a:endParaRPr kumimoji="0" lang="fr-FR" altLang="fr-FR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758AC3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89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7E120CA-3610-4E97-847E-8FA90A2D4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2394587"/>
            <a:ext cx="11261725" cy="2068825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3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BILAN MOUVEMENT INTER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MOUVEMENT POP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758AC3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9649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6"/>
            <a:ext cx="2851047" cy="101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4AF74144-8355-42AE-AE6A-2FDCE3308D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44993"/>
              </p:ext>
            </p:extLst>
          </p:nvPr>
        </p:nvGraphicFramePr>
        <p:xfrm>
          <a:off x="511175" y="1373379"/>
          <a:ext cx="6418264" cy="2498535"/>
        </p:xfrm>
        <a:graphic>
          <a:graphicData uri="http://schemas.openxmlformats.org/drawingml/2006/table">
            <a:tbl>
              <a:tblPr/>
              <a:tblGrid>
                <a:gridCol w="4884142">
                  <a:extLst>
                    <a:ext uri="{9D8B030D-6E8A-4147-A177-3AD203B41FA5}">
                      <a16:colId xmlns:a16="http://schemas.microsoft.com/office/drawing/2014/main" val="1758209252"/>
                    </a:ext>
                  </a:extLst>
                </a:gridCol>
                <a:gridCol w="1534122">
                  <a:extLst>
                    <a:ext uri="{9D8B030D-6E8A-4147-A177-3AD203B41FA5}">
                      <a16:colId xmlns:a16="http://schemas.microsoft.com/office/drawing/2014/main" val="2319574689"/>
                    </a:ext>
                  </a:extLst>
                </a:gridCol>
              </a:tblGrid>
              <a:tr h="40349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BILAN MOUVEMENT INTER 2024-2025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614684"/>
                  </a:ext>
                </a:extLst>
              </a:tr>
              <a:tr h="4190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Candidats au départ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762718"/>
                  </a:ext>
                </a:extLst>
              </a:tr>
              <a:tr h="419009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dont sortants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4444581"/>
                  </a:ext>
                </a:extLst>
              </a:tr>
              <a:tr h="4190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Candidats à l'arrivée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4715989"/>
                  </a:ext>
                </a:extLst>
              </a:tr>
              <a:tr h="419009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dont entrants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575059"/>
                  </a:ext>
                </a:extLst>
              </a:tr>
              <a:tr h="41900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064348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40DFA2E-B7C7-4502-A313-4F3F23C86B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325647"/>
              </p:ext>
            </p:extLst>
          </p:nvPr>
        </p:nvGraphicFramePr>
        <p:xfrm>
          <a:off x="511175" y="4237384"/>
          <a:ext cx="6418264" cy="2020540"/>
        </p:xfrm>
        <a:graphic>
          <a:graphicData uri="http://schemas.openxmlformats.org/drawingml/2006/table">
            <a:tbl>
              <a:tblPr/>
              <a:tblGrid>
                <a:gridCol w="4884142">
                  <a:extLst>
                    <a:ext uri="{9D8B030D-6E8A-4147-A177-3AD203B41FA5}">
                      <a16:colId xmlns:a16="http://schemas.microsoft.com/office/drawing/2014/main" val="3450972712"/>
                    </a:ext>
                  </a:extLst>
                </a:gridCol>
                <a:gridCol w="1534122">
                  <a:extLst>
                    <a:ext uri="{9D8B030D-6E8A-4147-A177-3AD203B41FA5}">
                      <a16:colId xmlns:a16="http://schemas.microsoft.com/office/drawing/2014/main" val="43307543"/>
                    </a:ext>
                  </a:extLst>
                </a:gridCol>
              </a:tblGrid>
              <a:tr h="30678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BILAN MOUVEMENT </a:t>
                      </a:r>
                      <a:r>
                        <a:rPr lang="fr-F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PoP</a:t>
                      </a:r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2024-2025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3546120"/>
                  </a:ext>
                </a:extLst>
              </a:tr>
              <a:tr h="28562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Postes proposés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5510550"/>
                  </a:ext>
                </a:extLst>
              </a:tr>
              <a:tr h="28562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candidats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308045"/>
                  </a:ext>
                </a:extLst>
              </a:tr>
              <a:tr h="285626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dont Chargé(e) d'école EPPU Davignac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698259"/>
                  </a:ext>
                </a:extLst>
              </a:tr>
              <a:tr h="285626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dont SEGPA EREA Meymac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7648577"/>
                  </a:ext>
                </a:extLst>
              </a:tr>
              <a:tr h="285626"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dont PEJS Turgot Tulle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9928084"/>
                  </a:ext>
                </a:extLst>
              </a:tr>
              <a:tr h="28562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postes pourvus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4731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356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7E120CA-3610-4E97-847E-8FA90A2D4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2519363"/>
            <a:ext cx="11261725" cy="1819274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3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200" dirty="0">
                <a:solidFill>
                  <a:schemeClr val="bg1"/>
                </a:solidFill>
              </a:rPr>
              <a:t>BILAN DE LA PHASE COMPLEMENTAIRE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200" dirty="0">
                <a:solidFill>
                  <a:schemeClr val="bg1"/>
                </a:solidFill>
              </a:rPr>
              <a:t>MOUVEMENT INTERDEPARTEMENTAL 2024-2025 </a:t>
            </a:r>
            <a:endParaRPr kumimoji="0" lang="fr-FR" altLang="fr-FR" sz="3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325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DAB48196-1C8C-487F-B724-ADBFB9E502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997996"/>
              </p:ext>
            </p:extLst>
          </p:nvPr>
        </p:nvGraphicFramePr>
        <p:xfrm>
          <a:off x="3006090" y="3193426"/>
          <a:ext cx="5815329" cy="2284730"/>
        </p:xfrm>
        <a:graphic>
          <a:graphicData uri="http://schemas.openxmlformats.org/drawingml/2006/table">
            <a:tbl>
              <a:tblPr/>
              <a:tblGrid>
                <a:gridCol w="4004992">
                  <a:extLst>
                    <a:ext uri="{9D8B030D-6E8A-4147-A177-3AD203B41FA5}">
                      <a16:colId xmlns:a16="http://schemas.microsoft.com/office/drawing/2014/main" val="1759560078"/>
                    </a:ext>
                  </a:extLst>
                </a:gridCol>
                <a:gridCol w="1810337">
                  <a:extLst>
                    <a:ext uri="{9D8B030D-6E8A-4147-A177-3AD203B41FA5}">
                      <a16:colId xmlns:a16="http://schemas.microsoft.com/office/drawing/2014/main" val="2172574338"/>
                    </a:ext>
                  </a:extLst>
                </a:gridCol>
              </a:tblGrid>
              <a:tr h="12039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demandes valides d'exeat reçues par votre département</a:t>
                      </a:r>
                      <a:b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(entre le 17 mars et le 4 avril 2025)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679089"/>
                  </a:ext>
                </a:extLst>
              </a:tr>
              <a:tr h="108080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d'</a:t>
                      </a:r>
                      <a:r>
                        <a:rPr lang="fr-FR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exeats</a:t>
                      </a:r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accordés par votre département à l'issue de la phase complémentaire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391038"/>
                  </a:ext>
                </a:extLst>
              </a:tr>
            </a:tbl>
          </a:graphicData>
        </a:graphic>
      </p:graphicFrame>
      <p:sp>
        <p:nvSpPr>
          <p:cNvPr id="8" name="Textbox 4">
            <a:extLst>
              <a:ext uri="{FF2B5EF4-FFF2-40B4-BE49-F238E27FC236}">
                <a16:creationId xmlns:a16="http://schemas.microsoft.com/office/drawing/2014/main" id="{DB3FF724-18A2-4A47-9C31-8D48B5EE3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1947552"/>
            <a:ext cx="11261725" cy="909945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solidFill>
                <a:schemeClr val="bg1"/>
              </a:solidFill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200" dirty="0">
                <a:solidFill>
                  <a:schemeClr val="bg1"/>
                </a:solidFill>
              </a:rPr>
              <a:t>EXEAT</a:t>
            </a:r>
            <a:endParaRPr kumimoji="0" lang="fr-FR" altLang="fr-FR" sz="3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138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4">
            <a:extLst>
              <a:ext uri="{FF2B5EF4-FFF2-40B4-BE49-F238E27FC236}">
                <a16:creationId xmlns:a16="http://schemas.microsoft.com/office/drawing/2014/main" id="{DB3FF724-18A2-4A47-9C31-8D48B5EE3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2088406"/>
            <a:ext cx="11261725" cy="1066268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3200" dirty="0">
                <a:solidFill>
                  <a:schemeClr val="bg1"/>
                </a:solidFill>
              </a:rPr>
              <a:t>INEAT</a:t>
            </a:r>
            <a:endParaRPr kumimoji="0" lang="fr-FR" altLang="fr-FR" sz="320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3B262AB-F065-449F-AC3E-E26CD16461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953821"/>
              </p:ext>
            </p:extLst>
          </p:nvPr>
        </p:nvGraphicFramePr>
        <p:xfrm>
          <a:off x="3074034" y="3517162"/>
          <a:ext cx="6207126" cy="2597888"/>
        </p:xfrm>
        <a:graphic>
          <a:graphicData uri="http://schemas.openxmlformats.org/drawingml/2006/table">
            <a:tbl>
              <a:tblPr/>
              <a:tblGrid>
                <a:gridCol w="4657843">
                  <a:extLst>
                    <a:ext uri="{9D8B030D-6E8A-4147-A177-3AD203B41FA5}">
                      <a16:colId xmlns:a16="http://schemas.microsoft.com/office/drawing/2014/main" val="3813463908"/>
                    </a:ext>
                  </a:extLst>
                </a:gridCol>
                <a:gridCol w="1549283">
                  <a:extLst>
                    <a:ext uri="{9D8B030D-6E8A-4147-A177-3AD203B41FA5}">
                      <a16:colId xmlns:a16="http://schemas.microsoft.com/office/drawing/2014/main" val="790900597"/>
                    </a:ext>
                  </a:extLst>
                </a:gridCol>
              </a:tblGrid>
              <a:tr h="162918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demandes d'ineat valides reçues par votre département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327653"/>
                  </a:ext>
                </a:extLst>
              </a:tr>
              <a:tr h="96870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d'ineat accordés par votre département à l'issue de la phase complémentaire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512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9722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387A947-F4BD-471D-83DE-3A0F15457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025" y="2266982"/>
            <a:ext cx="572483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CSA SD du 27 février 2026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E120CA-3610-4E97-847E-8FA90A2D4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3427096"/>
            <a:ext cx="11261725" cy="1327779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3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BILAN MOUVEMENT INTRA 2024-2025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758AC3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4180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2693884" cy="955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D33B0634-533E-495B-BE02-D025DB55C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506809"/>
              </p:ext>
            </p:extLst>
          </p:nvPr>
        </p:nvGraphicFramePr>
        <p:xfrm>
          <a:off x="377190" y="1108039"/>
          <a:ext cx="10908431" cy="5599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91120">
                  <a:extLst>
                    <a:ext uri="{9D8B030D-6E8A-4147-A177-3AD203B41FA5}">
                      <a16:colId xmlns:a16="http://schemas.microsoft.com/office/drawing/2014/main" val="1388476561"/>
                    </a:ext>
                  </a:extLst>
                </a:gridCol>
                <a:gridCol w="1067260">
                  <a:extLst>
                    <a:ext uri="{9D8B030D-6E8A-4147-A177-3AD203B41FA5}">
                      <a16:colId xmlns:a16="http://schemas.microsoft.com/office/drawing/2014/main" val="3971720506"/>
                    </a:ext>
                  </a:extLst>
                </a:gridCol>
                <a:gridCol w="1417018">
                  <a:extLst>
                    <a:ext uri="{9D8B030D-6E8A-4147-A177-3AD203B41FA5}">
                      <a16:colId xmlns:a16="http://schemas.microsoft.com/office/drawing/2014/main" val="877609361"/>
                    </a:ext>
                  </a:extLst>
                </a:gridCol>
                <a:gridCol w="2833033">
                  <a:extLst>
                    <a:ext uri="{9D8B030D-6E8A-4147-A177-3AD203B41FA5}">
                      <a16:colId xmlns:a16="http://schemas.microsoft.com/office/drawing/2014/main" val="4290690499"/>
                    </a:ext>
                  </a:extLst>
                </a:gridCol>
              </a:tblGrid>
              <a:tr h="56228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400" dirty="0">
                          <a:effectLst/>
                        </a:rPr>
                        <a:t>MOUVEMENT INTRA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97488"/>
                  </a:ext>
                </a:extLst>
              </a:tr>
              <a:tr h="459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Agents participants au mouvement 2025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295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3782465"/>
                  </a:ext>
                </a:extLst>
              </a:tr>
              <a:tr h="49986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Dont participants obligatoires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109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36.9%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9787460"/>
                  </a:ext>
                </a:extLst>
              </a:tr>
              <a:tr h="43348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Dont participants non obligatoires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186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63%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0933537"/>
                  </a:ext>
                </a:extLst>
              </a:tr>
              <a:tr h="4615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Postes vacants mis au mouvement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123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652218"/>
                  </a:ext>
                </a:extLst>
              </a:tr>
              <a:tr h="67120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participants (PO et PNO) mutés à l’issue du mouvement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199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67,5%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5689285"/>
                  </a:ext>
                </a:extLst>
              </a:tr>
              <a:tr h="67357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Dont participants obligatoires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109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highlight>
                            <a:srgbClr val="00FF00"/>
                          </a:highlight>
                        </a:rPr>
                        <a:t>100%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100% des participants obligatoires ont été affectés                                         valeur cible sup à 95%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3613434"/>
                  </a:ext>
                </a:extLst>
              </a:tr>
              <a:tr h="49143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Dont participants non obligatoires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90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48,4%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 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0323047"/>
                  </a:ext>
                </a:extLst>
              </a:tr>
              <a:tr h="67357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PO non mutés à l’issue du mouvement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highlight>
                            <a:srgbClr val="00FF00"/>
                          </a:highlight>
                        </a:rPr>
                        <a:t>0.0%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0% des participants obligatoires ont été affectés                                                 valeur cible Sup à 5%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8949086"/>
                  </a:ext>
                </a:extLst>
              </a:tr>
              <a:tr h="67120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Nombre de poste restés vacants à l’issue du mouvement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1,6%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9421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12804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6"/>
            <a:ext cx="3151084" cy="1117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E90FDF24-3A45-4642-A2D9-0F6D62EC4B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239697"/>
              </p:ext>
            </p:extLst>
          </p:nvPr>
        </p:nvGraphicFramePr>
        <p:xfrm>
          <a:off x="1795463" y="1254593"/>
          <a:ext cx="8601073" cy="5257796"/>
        </p:xfrm>
        <a:graphic>
          <a:graphicData uri="http://schemas.openxmlformats.org/drawingml/2006/table">
            <a:tbl>
              <a:tblPr/>
              <a:tblGrid>
                <a:gridCol w="4350349">
                  <a:extLst>
                    <a:ext uri="{9D8B030D-6E8A-4147-A177-3AD203B41FA5}">
                      <a16:colId xmlns:a16="http://schemas.microsoft.com/office/drawing/2014/main" val="3206418097"/>
                    </a:ext>
                  </a:extLst>
                </a:gridCol>
                <a:gridCol w="1992527">
                  <a:extLst>
                    <a:ext uri="{9D8B030D-6E8A-4147-A177-3AD203B41FA5}">
                      <a16:colId xmlns:a16="http://schemas.microsoft.com/office/drawing/2014/main" val="2578686630"/>
                    </a:ext>
                  </a:extLst>
                </a:gridCol>
                <a:gridCol w="2258197">
                  <a:extLst>
                    <a:ext uri="{9D8B030D-6E8A-4147-A177-3AD203B41FA5}">
                      <a16:colId xmlns:a16="http://schemas.microsoft.com/office/drawing/2014/main" val="177937790"/>
                    </a:ext>
                  </a:extLst>
                </a:gridCol>
              </a:tblGrid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1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39 %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216833"/>
                  </a:ext>
                </a:extLst>
              </a:tr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rang 2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11 %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948121"/>
                  </a:ext>
                </a:extLst>
              </a:tr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3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5 %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3705585"/>
                  </a:ext>
                </a:extLst>
              </a:tr>
              <a:tr h="39964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4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2 %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9110672"/>
                  </a:ext>
                </a:extLst>
              </a:tr>
              <a:tr h="36217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5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3 %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819227"/>
                  </a:ext>
                </a:extLst>
              </a:tr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6-10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8 %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2318504"/>
                  </a:ext>
                </a:extLst>
              </a:tr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11-15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4 %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523246"/>
                  </a:ext>
                </a:extLst>
              </a:tr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16-20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2 %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0727272"/>
                  </a:ext>
                </a:extLst>
              </a:tr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21-25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4 %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3290572"/>
                  </a:ext>
                </a:extLst>
              </a:tr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26-30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5051377"/>
                  </a:ext>
                </a:extLst>
              </a:tr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31-35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2 %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420101"/>
                  </a:ext>
                </a:extLst>
              </a:tr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36-40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4490128"/>
                  </a:ext>
                </a:extLst>
              </a:tr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voeux rang 41-99 satisfaits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4 %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444179"/>
                  </a:ext>
                </a:extLst>
              </a:tr>
              <a:tr h="37466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Affectation hors voeux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17 %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68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370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387A947-F4BD-471D-83DE-3A0F15457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025" y="2266982"/>
            <a:ext cx="572483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CSA SD du 27 février 2026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E120CA-3610-4E97-847E-8FA90A2D4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3427097"/>
            <a:ext cx="11261725" cy="1854766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Evolution participation mouvement INTRA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3600" dirty="0">
                <a:solidFill>
                  <a:srgbClr val="FFFFFF"/>
                </a:solidFill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 </a:t>
            </a: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2022-2023-2024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758AC3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0545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8E6CFDAB-D88A-491F-9E00-187A00B021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764686"/>
              </p:ext>
            </p:extLst>
          </p:nvPr>
        </p:nvGraphicFramePr>
        <p:xfrm>
          <a:off x="649705" y="1732555"/>
          <a:ext cx="10347157" cy="4812614"/>
        </p:xfrm>
        <a:graphic>
          <a:graphicData uri="http://schemas.openxmlformats.org/drawingml/2006/table">
            <a:tbl>
              <a:tblPr/>
              <a:tblGrid>
                <a:gridCol w="4809167">
                  <a:extLst>
                    <a:ext uri="{9D8B030D-6E8A-4147-A177-3AD203B41FA5}">
                      <a16:colId xmlns:a16="http://schemas.microsoft.com/office/drawing/2014/main" val="2490701331"/>
                    </a:ext>
                  </a:extLst>
                </a:gridCol>
                <a:gridCol w="1851316">
                  <a:extLst>
                    <a:ext uri="{9D8B030D-6E8A-4147-A177-3AD203B41FA5}">
                      <a16:colId xmlns:a16="http://schemas.microsoft.com/office/drawing/2014/main" val="3249032637"/>
                    </a:ext>
                  </a:extLst>
                </a:gridCol>
                <a:gridCol w="1851316">
                  <a:extLst>
                    <a:ext uri="{9D8B030D-6E8A-4147-A177-3AD203B41FA5}">
                      <a16:colId xmlns:a16="http://schemas.microsoft.com/office/drawing/2014/main" val="1652179907"/>
                    </a:ext>
                  </a:extLst>
                </a:gridCol>
                <a:gridCol w="1835358">
                  <a:extLst>
                    <a:ext uri="{9D8B030D-6E8A-4147-A177-3AD203B41FA5}">
                      <a16:colId xmlns:a16="http://schemas.microsoft.com/office/drawing/2014/main" val="2058300181"/>
                    </a:ext>
                  </a:extLst>
                </a:gridCol>
              </a:tblGrid>
              <a:tr h="291958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2022-2023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2023-2024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2024-2025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6473187"/>
                  </a:ext>
                </a:extLst>
              </a:tr>
              <a:tr h="894713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participants au mouvement intra départemental 2024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6017667"/>
                  </a:ext>
                </a:extLst>
              </a:tr>
              <a:tr h="5274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Dont participants obligatoires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714156"/>
                  </a:ext>
                </a:extLst>
              </a:tr>
              <a:tr h="61217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Dont participants non obligatoires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61330"/>
                  </a:ext>
                </a:extLst>
              </a:tr>
              <a:tr h="33904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Postes vacants mis au mouvement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8922"/>
                  </a:ext>
                </a:extLst>
              </a:tr>
              <a:tr h="527409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Postes mis au mouvement restés vacants à la publication des résultats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0229955"/>
                  </a:ext>
                </a:extLst>
              </a:tr>
              <a:tr h="40497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Participants non obligatoires mutés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283941"/>
                  </a:ext>
                </a:extLst>
              </a:tr>
              <a:tr h="32963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Participants obligatoires mutés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5357302"/>
                  </a:ext>
                </a:extLst>
              </a:tr>
              <a:tr h="88529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Participants obligatoires mutés « Hors vœux » via le groupe "Balayette" (à titre provisoire ou définitif)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8515" marR="8515" marT="85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746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07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387A947-F4BD-471D-83DE-3A0F15457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025" y="2266982"/>
            <a:ext cx="572483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CSA SD du 27 février 2026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E120CA-3610-4E97-847E-8FA90A2D4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3427096"/>
            <a:ext cx="11261725" cy="1327779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3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algn="ctr"/>
            <a:r>
              <a:rPr lang="fr-FR" sz="3200" b="1" dirty="0">
                <a:solidFill>
                  <a:schemeClr val="bg1"/>
                </a:solidFill>
              </a:rPr>
              <a:t>HORS CLASSE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758AC3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2089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387A947-F4BD-471D-83DE-3A0F15457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025" y="2266982"/>
            <a:ext cx="572483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CSA SD du 27 février 2026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E120CA-3610-4E97-847E-8FA90A2D4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3427097"/>
            <a:ext cx="11261725" cy="1854766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Recours mouvement INTRA R 2024-2025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758AC3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2484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7D6CCBD-3C7F-4C6C-865D-CD6BAE7196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114276"/>
              </p:ext>
            </p:extLst>
          </p:nvPr>
        </p:nvGraphicFramePr>
        <p:xfrm>
          <a:off x="492124" y="2109786"/>
          <a:ext cx="11123613" cy="3776655"/>
        </p:xfrm>
        <a:graphic>
          <a:graphicData uri="http://schemas.openxmlformats.org/drawingml/2006/table">
            <a:tbl>
              <a:tblPr/>
              <a:tblGrid>
                <a:gridCol w="5600700">
                  <a:extLst>
                    <a:ext uri="{9D8B030D-6E8A-4147-A177-3AD203B41FA5}">
                      <a16:colId xmlns:a16="http://schemas.microsoft.com/office/drawing/2014/main" val="1582439937"/>
                    </a:ext>
                  </a:extLst>
                </a:gridCol>
                <a:gridCol w="5522913">
                  <a:extLst>
                    <a:ext uri="{9D8B030D-6E8A-4147-A177-3AD203B41FA5}">
                      <a16:colId xmlns:a16="http://schemas.microsoft.com/office/drawing/2014/main" val="3166358859"/>
                    </a:ext>
                  </a:extLst>
                </a:gridCol>
              </a:tblGrid>
              <a:tr h="58816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Recours Mouvement INTRA 2024-2025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849128"/>
                  </a:ext>
                </a:extLst>
              </a:tr>
              <a:tr h="55721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recours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904785"/>
                  </a:ext>
                </a:extLst>
              </a:tr>
              <a:tr h="55721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Ajustement proposé accepté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0322533"/>
                  </a:ext>
                </a:extLst>
              </a:tr>
              <a:tr h="92868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participants obligatoires parmis les recours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2453951"/>
                  </a:ext>
                </a:extLst>
              </a:tr>
              <a:tr h="52625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T1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7555507"/>
                  </a:ext>
                </a:extLst>
              </a:tr>
              <a:tr h="61912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Motifs de demande de révision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éloignement kilométrique/ Garde enfant/préconisation médicale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27594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1072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7E120CA-3610-4E97-847E-8FA90A2D4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3427097"/>
            <a:ext cx="11261725" cy="1116328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Questions diverses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758AC3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07820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3379684" cy="1198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1681E733-7E56-4702-BE6A-3866AF1BE50F}"/>
              </a:ext>
            </a:extLst>
          </p:cNvPr>
          <p:cNvSpPr txBox="1"/>
          <p:nvPr/>
        </p:nvSpPr>
        <p:spPr>
          <a:xfrm>
            <a:off x="385763" y="1458566"/>
            <a:ext cx="1058703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highlight>
                  <a:srgbClr val="FFFF00"/>
                </a:highlight>
              </a:rPr>
              <a:t>Indemnités Péri-éducatives </a:t>
            </a:r>
            <a:r>
              <a:rPr lang="fr-FR" b="1" u="sng" dirty="0"/>
              <a:t>:</a:t>
            </a:r>
          </a:p>
          <a:p>
            <a:endParaRPr lang="fr-FR" dirty="0"/>
          </a:p>
          <a:p>
            <a:r>
              <a:rPr lang="fr-FR" dirty="0"/>
              <a:t>Le rectorat nous attribue chaque année une enveloppe départementale pour les projets accordés sur l'année scolaire en cours : En Mai 2025, notification de crédits pour les projets accordés au titre de l'année 2025-2026, avec une mise en paiement en 2026 ( à ce jour la régularisation en paye a bien été faite). Cette enveloppe est ensuite répartie dans les circonscriptions, charge aux IEN de les attribuer aux PE conformément au décret 90-807 du 11 septembre 1990 (en </a:t>
            </a:r>
            <a:r>
              <a:rPr lang="fr-FR" dirty="0" err="1"/>
              <a:t>pj</a:t>
            </a:r>
            <a:r>
              <a:rPr lang="fr-FR" dirty="0"/>
              <a:t>) et plus particulièrement son article 3:</a:t>
            </a:r>
          </a:p>
          <a:p>
            <a:endParaRPr lang="fr-FR" dirty="0"/>
          </a:p>
          <a:p>
            <a:r>
              <a:rPr lang="fr-FR" i="1" dirty="0"/>
              <a:t>« Les activités pouvant donner lieu à l'attribution de l'indemnité instituée par le présent décret sont destinées à assurer l'accueil et l'encadrement des élèves en dehors des heures de cours. Elles correspondent à des activités ayant un caractère sportif, artistique, culturel, scientifique ou technique, ou qui contribuent à la mise en </a:t>
            </a:r>
            <a:r>
              <a:rPr lang="fr-FR" i="1" dirty="0" err="1"/>
              <a:t>oeuvre</a:t>
            </a:r>
            <a:r>
              <a:rPr lang="fr-FR" i="1" dirty="0"/>
              <a:t> des politiques interministérielles à caractère social.</a:t>
            </a:r>
          </a:p>
          <a:p>
            <a:r>
              <a:rPr lang="fr-FR" i="1" dirty="0"/>
              <a:t>L'indemnité est attribuée en priorité aux personnels qui assurent l'accueil des élèves au-delà des heures de cours et aux personnels qui assurent la coordination des activités </a:t>
            </a:r>
            <a:r>
              <a:rPr lang="fr-FR" i="1" dirty="0" err="1"/>
              <a:t>péri-scolaires</a:t>
            </a:r>
            <a:r>
              <a:rPr lang="fr-FR" i="1" dirty="0"/>
              <a:t> organisées par les collectivités locales et les associations qui le souhaitent.</a:t>
            </a:r>
          </a:p>
          <a:p>
            <a:r>
              <a:rPr lang="fr-FR" i="1" dirty="0"/>
              <a:t>Le projet d'école ou d'établissement doit prévoir ces activités.</a:t>
            </a:r>
          </a:p>
          <a:p>
            <a:r>
              <a:rPr lang="fr-FR" i="1" dirty="0"/>
              <a:t>Sont exclus du champ d'application du présent décret les travaux de suivi et d'orientation des élèves et les réunions avec les parents. »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135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3379684" cy="1198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421B415-F400-4BB4-BBA1-C6EB35A110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405530"/>
              </p:ext>
            </p:extLst>
          </p:nvPr>
        </p:nvGraphicFramePr>
        <p:xfrm>
          <a:off x="393699" y="1351330"/>
          <a:ext cx="8050213" cy="4135070"/>
        </p:xfrm>
        <a:graphic>
          <a:graphicData uri="http://schemas.openxmlformats.org/drawingml/2006/table">
            <a:tbl>
              <a:tblPr/>
              <a:tblGrid>
                <a:gridCol w="4221172">
                  <a:extLst>
                    <a:ext uri="{9D8B030D-6E8A-4147-A177-3AD203B41FA5}">
                      <a16:colId xmlns:a16="http://schemas.microsoft.com/office/drawing/2014/main" val="702783705"/>
                    </a:ext>
                  </a:extLst>
                </a:gridCol>
                <a:gridCol w="1799188">
                  <a:extLst>
                    <a:ext uri="{9D8B030D-6E8A-4147-A177-3AD203B41FA5}">
                      <a16:colId xmlns:a16="http://schemas.microsoft.com/office/drawing/2014/main" val="1412663580"/>
                    </a:ext>
                  </a:extLst>
                </a:gridCol>
                <a:gridCol w="2029853">
                  <a:extLst>
                    <a:ext uri="{9D8B030D-6E8A-4147-A177-3AD203B41FA5}">
                      <a16:colId xmlns:a16="http://schemas.microsoft.com/office/drawing/2014/main" val="4110510072"/>
                    </a:ext>
                  </a:extLst>
                </a:gridCol>
              </a:tblGrid>
              <a:tr h="72363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IPE RENTREE 2025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2975736"/>
                  </a:ext>
                </a:extLst>
              </a:tr>
              <a:tr h="93039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CIRCONSCRIPTION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Prix unitaire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IPE 2025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842861"/>
                  </a:ext>
                </a:extLst>
              </a:tr>
              <a:tr h="41350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Tulle VEZERE ASH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691828"/>
                  </a:ext>
                </a:extLst>
              </a:tr>
              <a:tr h="41350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Tulle DORDOGNE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1758400"/>
                  </a:ext>
                </a:extLst>
              </a:tr>
              <a:tr h="41350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Brive URBAIN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3384618"/>
                  </a:ext>
                </a:extLst>
              </a:tr>
              <a:tr h="41350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Brive RURAL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8189462"/>
                  </a:ext>
                </a:extLst>
              </a:tr>
              <a:tr h="413507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USSEL Haute Corrèze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5871559"/>
                  </a:ext>
                </a:extLst>
              </a:tr>
              <a:tr h="41350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138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28031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7E120CA-3610-4E97-847E-8FA90A2D4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3427097"/>
            <a:ext cx="11261725" cy="1116328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Point remplacement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758AC3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98102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77FE1ACC-31C4-416C-907D-49FAA3A15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992932"/>
              </p:ext>
            </p:extLst>
          </p:nvPr>
        </p:nvGraphicFramePr>
        <p:xfrm>
          <a:off x="262656" y="258759"/>
          <a:ext cx="11410237" cy="6129315"/>
        </p:xfrm>
        <a:graphic>
          <a:graphicData uri="http://schemas.openxmlformats.org/drawingml/2006/table">
            <a:tbl>
              <a:tblPr/>
              <a:tblGrid>
                <a:gridCol w="2397432">
                  <a:extLst>
                    <a:ext uri="{9D8B030D-6E8A-4147-A177-3AD203B41FA5}">
                      <a16:colId xmlns:a16="http://schemas.microsoft.com/office/drawing/2014/main" val="3450166129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721292254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3739977504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2434629022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2859337225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2698602329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1877424945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2813305686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688374849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408266370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3401452590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3649649204"/>
                    </a:ext>
                  </a:extLst>
                </a:gridCol>
                <a:gridCol w="730768">
                  <a:extLst>
                    <a:ext uri="{9D8B030D-6E8A-4147-A177-3AD203B41FA5}">
                      <a16:colId xmlns:a16="http://schemas.microsoft.com/office/drawing/2014/main" val="2644793493"/>
                    </a:ext>
                  </a:extLst>
                </a:gridCol>
                <a:gridCol w="243589">
                  <a:extLst>
                    <a:ext uri="{9D8B030D-6E8A-4147-A177-3AD203B41FA5}">
                      <a16:colId xmlns:a16="http://schemas.microsoft.com/office/drawing/2014/main" val="3021624530"/>
                    </a:ext>
                  </a:extLst>
                </a:gridCol>
              </a:tblGrid>
              <a:tr h="39632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effectLst/>
                          <a:latin typeface="Arial" panose="020B0604020202020204" pitchFamily="34" charset="0"/>
                        </a:rPr>
                        <a:t>Année scolaire 25-26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Septembre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Octobre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Novembre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Décembre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Janvier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Février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Mars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Avril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Mai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Juin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Juillet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Données Annuels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770547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Nombre de jours-classes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14974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8413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12559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9831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13108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6554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14688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7461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9948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14688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1697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113921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239895"/>
                  </a:ext>
                </a:extLst>
              </a:tr>
              <a:tr h="3450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Times New Roman" panose="02020603050405020304" pitchFamily="18" charset="0"/>
                        </a:rPr>
                        <a:t>Total absences du mois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1335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1299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1066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1508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546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6538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5768772"/>
                  </a:ext>
                </a:extLst>
              </a:tr>
              <a:tr h="3450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Times New Roman" panose="02020603050405020304" pitchFamily="18" charset="0"/>
                        </a:rPr>
                        <a:t>Total absences non remplacées du mois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effectLst/>
                          <a:latin typeface="Arial" panose="020B0604020202020204" pitchFamily="34" charset="0"/>
                        </a:rPr>
                        <a:t>101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201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740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108872"/>
                  </a:ext>
                </a:extLst>
              </a:tr>
              <a:tr h="3450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Times New Roman" panose="02020603050405020304" pitchFamily="18" charset="0"/>
                        </a:rPr>
                        <a:t>volume d'absences par rapport au nombre de jours-classes mensuels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9,09%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9,50%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10,55%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10,84%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11,50%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8,33%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5,74%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6438437"/>
                  </a:ext>
                </a:extLst>
              </a:tr>
              <a:tr h="3450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effectLst/>
                          <a:latin typeface="Times New Roman" panose="02020603050405020304" pitchFamily="18" charset="0"/>
                        </a:rPr>
                        <a:t>%  non remplacées par rapport au nombre de jours-classes mensuels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0,72%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0,87%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0,82%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1,90%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1,53%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1,11%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0,65%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334106"/>
                  </a:ext>
                </a:extLst>
              </a:tr>
              <a:tr h="345002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effectLst/>
                          <a:latin typeface="Times New Roman" panose="02020603050405020304" pitchFamily="18" charset="0"/>
                        </a:rPr>
                        <a:t>Effectivité du remplacement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92,06%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90,82%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92,22%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82,46%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86,67%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86,63%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effectLst/>
                          <a:latin typeface="Arial" panose="020B0604020202020204" pitchFamily="34" charset="0"/>
                        </a:rPr>
                        <a:t>#DIV/0!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1" i="0" u="none" strike="noStrike">
                          <a:effectLst/>
                          <a:latin typeface="Arial" panose="020B0604020202020204" pitchFamily="34" charset="0"/>
                        </a:rPr>
                        <a:t>88,68%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2895285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249629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773717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551724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121558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8701971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7398499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575992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1292114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5326612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813778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384552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955151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269858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075116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0035392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9726144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6017815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883197"/>
                  </a:ext>
                </a:extLst>
              </a:tr>
              <a:tr h="200399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839440"/>
                  </a:ext>
                </a:extLst>
              </a:tr>
            </a:tbl>
          </a:graphicData>
        </a:graphic>
      </p:graphicFrame>
      <p:graphicFrame>
        <p:nvGraphicFramePr>
          <p:cNvPr id="8" name="Graphique 7">
            <a:extLst>
              <a:ext uri="{FF2B5EF4-FFF2-40B4-BE49-F238E27FC236}">
                <a16:creationId xmlns:a16="http://schemas.microsoft.com/office/drawing/2014/main" id="{B79E2E9E-64EF-4B9A-A868-91936CB513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6522983"/>
              </p:ext>
            </p:extLst>
          </p:nvPr>
        </p:nvGraphicFramePr>
        <p:xfrm>
          <a:off x="6272213" y="3158330"/>
          <a:ext cx="5919787" cy="2890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phique 8">
            <a:extLst>
              <a:ext uri="{FF2B5EF4-FFF2-40B4-BE49-F238E27FC236}">
                <a16:creationId xmlns:a16="http://schemas.microsoft.com/office/drawing/2014/main" id="{DC5DEF7C-B105-4F07-842E-F59A40F563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3215371"/>
              </p:ext>
            </p:extLst>
          </p:nvPr>
        </p:nvGraphicFramePr>
        <p:xfrm>
          <a:off x="519107" y="3003152"/>
          <a:ext cx="5162550" cy="2914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7902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1D541CA-1ED3-D187-53F0-32F3F2409E6C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99732" y="1947550"/>
            <a:ext cx="7041198" cy="4258939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B53262B-5657-C918-EE4F-F517DBDEF325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052310" y="2994661"/>
            <a:ext cx="4739958" cy="1725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300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603B360-1A2F-45C4-A3A4-BE1403ADF2E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255" y="1714500"/>
            <a:ext cx="1065149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93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387A947-F4BD-471D-83DE-3A0F15457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025" y="2266982"/>
            <a:ext cx="572483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CSA SD du 27 février 2026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E120CA-3610-4E97-847E-8FA90A2D4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3427096"/>
            <a:ext cx="11261725" cy="1327779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3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algn="ctr"/>
            <a:r>
              <a:rPr lang="fr-FR" sz="3200" b="1" dirty="0">
                <a:solidFill>
                  <a:schemeClr val="bg1"/>
                </a:solidFill>
              </a:rPr>
              <a:t>CLASSE EXCEPTIONNELLE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758AC3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681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413C52F7-E3E5-42D2-B4E0-C8128B1F6D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764300"/>
              </p:ext>
            </p:extLst>
          </p:nvPr>
        </p:nvGraphicFramePr>
        <p:xfrm>
          <a:off x="914753" y="2639868"/>
          <a:ext cx="4919980" cy="1817804"/>
        </p:xfrm>
        <a:graphic>
          <a:graphicData uri="http://schemas.openxmlformats.org/drawingml/2006/table">
            <a:tbl>
              <a:tblPr/>
              <a:tblGrid>
                <a:gridCol w="2942098">
                  <a:extLst>
                    <a:ext uri="{9D8B030D-6E8A-4147-A177-3AD203B41FA5}">
                      <a16:colId xmlns:a16="http://schemas.microsoft.com/office/drawing/2014/main" val="1460102843"/>
                    </a:ext>
                  </a:extLst>
                </a:gridCol>
                <a:gridCol w="1977882">
                  <a:extLst>
                    <a:ext uri="{9D8B030D-6E8A-4147-A177-3AD203B41FA5}">
                      <a16:colId xmlns:a16="http://schemas.microsoft.com/office/drawing/2014/main" val="1887925624"/>
                    </a:ext>
                  </a:extLst>
                </a:gridCol>
              </a:tblGrid>
              <a:tr h="4544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Promotions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101518"/>
                  </a:ext>
                </a:extLst>
              </a:tr>
              <a:tr h="4544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éligibles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3770790"/>
                  </a:ext>
                </a:extLst>
              </a:tr>
              <a:tr h="4544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promus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0677527"/>
                  </a:ext>
                </a:extLst>
              </a:tr>
              <a:tr h="454451">
                <a:tc>
                  <a:txBody>
                    <a:bodyPr/>
                    <a:lstStyle/>
                    <a:p>
                      <a:pPr algn="l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contingent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926785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4772A98E-1592-4D89-8C0D-B1D9FE6CA2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502580"/>
              </p:ext>
            </p:extLst>
          </p:nvPr>
        </p:nvGraphicFramePr>
        <p:xfrm>
          <a:off x="6096000" y="2651299"/>
          <a:ext cx="5759096" cy="1794942"/>
        </p:xfrm>
        <a:graphic>
          <a:graphicData uri="http://schemas.openxmlformats.org/drawingml/2006/table">
            <a:tbl>
              <a:tblPr/>
              <a:tblGrid>
                <a:gridCol w="2053944">
                  <a:extLst>
                    <a:ext uri="{9D8B030D-6E8A-4147-A177-3AD203B41FA5}">
                      <a16:colId xmlns:a16="http://schemas.microsoft.com/office/drawing/2014/main" val="367050457"/>
                    </a:ext>
                  </a:extLst>
                </a:gridCol>
                <a:gridCol w="1380802">
                  <a:extLst>
                    <a:ext uri="{9D8B030D-6E8A-4147-A177-3AD203B41FA5}">
                      <a16:colId xmlns:a16="http://schemas.microsoft.com/office/drawing/2014/main" val="2723593492"/>
                    </a:ext>
                  </a:extLst>
                </a:gridCol>
                <a:gridCol w="2324350">
                  <a:extLst>
                    <a:ext uri="{9D8B030D-6E8A-4147-A177-3AD203B41FA5}">
                      <a16:colId xmlns:a16="http://schemas.microsoft.com/office/drawing/2014/main" val="345703480"/>
                    </a:ext>
                  </a:extLst>
                </a:gridCol>
              </a:tblGrid>
              <a:tr h="66129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répartition femmes-hommes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 professeurs des écoles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586462"/>
                  </a:ext>
                </a:extLst>
              </a:tr>
              <a:tr h="2834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Promouvables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866240"/>
                  </a:ext>
                </a:extLst>
              </a:tr>
              <a:tr h="2834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313509"/>
                  </a:ext>
                </a:extLst>
              </a:tr>
              <a:tr h="28341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Promus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008953"/>
                  </a:ext>
                </a:extLst>
              </a:tr>
              <a:tr h="2834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2865920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BD888F4-B699-41CE-8C5E-A11FDDC887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026700"/>
              </p:ext>
            </p:extLst>
          </p:nvPr>
        </p:nvGraphicFramePr>
        <p:xfrm>
          <a:off x="4328868" y="4715440"/>
          <a:ext cx="2718714" cy="1266825"/>
        </p:xfrm>
        <a:graphic>
          <a:graphicData uri="http://schemas.openxmlformats.org/drawingml/2006/table">
            <a:tbl>
              <a:tblPr/>
              <a:tblGrid>
                <a:gridCol w="1353369">
                  <a:extLst>
                    <a:ext uri="{9D8B030D-6E8A-4147-A177-3AD203B41FA5}">
                      <a16:colId xmlns:a16="http://schemas.microsoft.com/office/drawing/2014/main" val="3517028587"/>
                    </a:ext>
                  </a:extLst>
                </a:gridCol>
                <a:gridCol w="1365345">
                  <a:extLst>
                    <a:ext uri="{9D8B030D-6E8A-4147-A177-3AD203B41FA5}">
                      <a16:colId xmlns:a16="http://schemas.microsoft.com/office/drawing/2014/main" val="2356142018"/>
                    </a:ext>
                  </a:extLst>
                </a:gridCol>
              </a:tblGrid>
              <a:tr h="46672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Répartition Avis DASEN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2448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Très favorable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10718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Favorable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141707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Défavorable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50679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3833342"/>
                  </a:ext>
                </a:extLst>
              </a:tr>
            </a:tbl>
          </a:graphicData>
        </a:graphic>
      </p:graphicFrame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33A5A86-8BAB-44E5-AEBA-2D94EFB173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019961"/>
              </p:ext>
            </p:extLst>
          </p:nvPr>
        </p:nvGraphicFramePr>
        <p:xfrm>
          <a:off x="4621883" y="1069554"/>
          <a:ext cx="2425700" cy="1266825"/>
        </p:xfrm>
        <a:graphic>
          <a:graphicData uri="http://schemas.openxmlformats.org/drawingml/2006/table">
            <a:tbl>
              <a:tblPr/>
              <a:tblGrid>
                <a:gridCol w="2425700">
                  <a:extLst>
                    <a:ext uri="{9D8B030D-6E8A-4147-A177-3AD203B41FA5}">
                      <a16:colId xmlns:a16="http://schemas.microsoft.com/office/drawing/2014/main" val="3651702012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critères de départage à valeur pro égale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27416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Ancienneté corps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610502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ancienneté grade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84393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Echelon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76902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Ancienneté dans échelon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7963771"/>
                  </a:ext>
                </a:extLst>
              </a:tr>
            </a:tbl>
          </a:graphicData>
        </a:graphic>
      </p:graphicFrame>
      <p:graphicFrame>
        <p:nvGraphicFramePr>
          <p:cNvPr id="16" name="Objet 15">
            <a:extLst>
              <a:ext uri="{FF2B5EF4-FFF2-40B4-BE49-F238E27FC236}">
                <a16:creationId xmlns:a16="http://schemas.microsoft.com/office/drawing/2014/main" id="{D7B29BE2-35EB-4AAB-82C3-ACC54C0769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087422"/>
              </p:ext>
            </p:extLst>
          </p:nvPr>
        </p:nvGraphicFramePr>
        <p:xfrm>
          <a:off x="3035336" y="6160569"/>
          <a:ext cx="5598795" cy="352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Worksheet" r:id="rId4" imgW="3181536" imgH="199949" progId="Excel.Sheet.12">
                  <p:embed/>
                </p:oleObj>
              </mc:Choice>
              <mc:Fallback>
                <p:oleObj name="Worksheet" r:id="rId4" imgW="3181536" imgH="19994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35336" y="6160569"/>
                        <a:ext cx="5598795" cy="3520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7232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6387A947-F4BD-471D-83DE-3A0F15457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2025" y="2266982"/>
            <a:ext cx="5724837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CSA SD du 27 février 2026</a:t>
            </a:r>
            <a:endParaRPr kumimoji="0" lang="fr-FR" altLang="fr-F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E120CA-3610-4E97-847E-8FA90A2D4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37" y="3427096"/>
            <a:ext cx="11261725" cy="1327779"/>
          </a:xfrm>
          <a:prstGeom prst="rect">
            <a:avLst/>
          </a:prstGeom>
          <a:solidFill>
            <a:srgbClr val="4966A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36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algn="ctr"/>
            <a:r>
              <a:rPr lang="fr-FR" sz="3200" b="1" dirty="0">
                <a:solidFill>
                  <a:schemeClr val="bg1"/>
                </a:solidFill>
              </a:rPr>
              <a:t>AVANCEMENT ACCELERE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900" b="0" i="0" u="none" strike="noStrike" cap="none" normalizeH="0" baseline="0" dirty="0">
                <a:ln>
                  <a:noFill/>
                </a:ln>
                <a:solidFill>
                  <a:srgbClr val="758AC3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936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6"/>
            <a:ext cx="3836884" cy="1361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F258DC0F-CD58-4F94-A1C4-9A702E23F8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366944"/>
              </p:ext>
            </p:extLst>
          </p:nvPr>
        </p:nvGraphicFramePr>
        <p:xfrm>
          <a:off x="403860" y="1714341"/>
          <a:ext cx="10043161" cy="2229005"/>
        </p:xfrm>
        <a:graphic>
          <a:graphicData uri="http://schemas.openxmlformats.org/drawingml/2006/table">
            <a:tbl>
              <a:tblPr/>
              <a:tblGrid>
                <a:gridCol w="1286897">
                  <a:extLst>
                    <a:ext uri="{9D8B030D-6E8A-4147-A177-3AD203B41FA5}">
                      <a16:colId xmlns:a16="http://schemas.microsoft.com/office/drawing/2014/main" val="2237415452"/>
                    </a:ext>
                  </a:extLst>
                </a:gridCol>
                <a:gridCol w="1914260">
                  <a:extLst>
                    <a:ext uri="{9D8B030D-6E8A-4147-A177-3AD203B41FA5}">
                      <a16:colId xmlns:a16="http://schemas.microsoft.com/office/drawing/2014/main" val="3044440146"/>
                    </a:ext>
                  </a:extLst>
                </a:gridCol>
                <a:gridCol w="1286897">
                  <a:extLst>
                    <a:ext uri="{9D8B030D-6E8A-4147-A177-3AD203B41FA5}">
                      <a16:colId xmlns:a16="http://schemas.microsoft.com/office/drawing/2014/main" val="3576952829"/>
                    </a:ext>
                  </a:extLst>
                </a:gridCol>
                <a:gridCol w="2166277">
                  <a:extLst>
                    <a:ext uri="{9D8B030D-6E8A-4147-A177-3AD203B41FA5}">
                      <a16:colId xmlns:a16="http://schemas.microsoft.com/office/drawing/2014/main" val="3317254692"/>
                    </a:ext>
                  </a:extLst>
                </a:gridCol>
                <a:gridCol w="1565725">
                  <a:extLst>
                    <a:ext uri="{9D8B030D-6E8A-4147-A177-3AD203B41FA5}">
                      <a16:colId xmlns:a16="http://schemas.microsoft.com/office/drawing/2014/main" val="1465499850"/>
                    </a:ext>
                  </a:extLst>
                </a:gridCol>
                <a:gridCol w="1823105">
                  <a:extLst>
                    <a:ext uri="{9D8B030D-6E8A-4147-A177-3AD203B41FA5}">
                      <a16:colId xmlns:a16="http://schemas.microsoft.com/office/drawing/2014/main" val="2240991702"/>
                    </a:ext>
                  </a:extLst>
                </a:gridCol>
              </a:tblGrid>
              <a:tr h="290740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 – 1er rendez-vous de carrière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1631354"/>
                  </a:ext>
                </a:extLst>
              </a:tr>
              <a:tr h="80299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Eligible au RDVC 23/24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Bénéficiaire de l'avancement accéléré 24/25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994563"/>
                  </a:ext>
                </a:extLst>
              </a:tr>
              <a:tr h="29074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564132"/>
                  </a:ext>
                </a:extLst>
              </a:tr>
              <a:tr h="29074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0063795"/>
                  </a:ext>
                </a:extLst>
              </a:tr>
              <a:tr h="27689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4842257"/>
                  </a:ext>
                </a:extLst>
              </a:tr>
              <a:tr h="276895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Avis DASEN bénéficiaire de l'avancement accéléré : 1 Satisfaisant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5362182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2B69AB17-ED2D-462B-9CC7-588635F9A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794080"/>
              </p:ext>
            </p:extLst>
          </p:nvPr>
        </p:nvGraphicFramePr>
        <p:xfrm>
          <a:off x="403860" y="4367371"/>
          <a:ext cx="10043161" cy="2020728"/>
        </p:xfrm>
        <a:graphic>
          <a:graphicData uri="http://schemas.openxmlformats.org/drawingml/2006/table">
            <a:tbl>
              <a:tblPr/>
              <a:tblGrid>
                <a:gridCol w="1286897">
                  <a:extLst>
                    <a:ext uri="{9D8B030D-6E8A-4147-A177-3AD203B41FA5}">
                      <a16:colId xmlns:a16="http://schemas.microsoft.com/office/drawing/2014/main" val="1843809910"/>
                    </a:ext>
                  </a:extLst>
                </a:gridCol>
                <a:gridCol w="1914260">
                  <a:extLst>
                    <a:ext uri="{9D8B030D-6E8A-4147-A177-3AD203B41FA5}">
                      <a16:colId xmlns:a16="http://schemas.microsoft.com/office/drawing/2014/main" val="1175264227"/>
                    </a:ext>
                  </a:extLst>
                </a:gridCol>
                <a:gridCol w="1286897">
                  <a:extLst>
                    <a:ext uri="{9D8B030D-6E8A-4147-A177-3AD203B41FA5}">
                      <a16:colId xmlns:a16="http://schemas.microsoft.com/office/drawing/2014/main" val="92339665"/>
                    </a:ext>
                  </a:extLst>
                </a:gridCol>
                <a:gridCol w="2166277">
                  <a:extLst>
                    <a:ext uri="{9D8B030D-6E8A-4147-A177-3AD203B41FA5}">
                      <a16:colId xmlns:a16="http://schemas.microsoft.com/office/drawing/2014/main" val="2825098672"/>
                    </a:ext>
                  </a:extLst>
                </a:gridCol>
                <a:gridCol w="1565725">
                  <a:extLst>
                    <a:ext uri="{9D8B030D-6E8A-4147-A177-3AD203B41FA5}">
                      <a16:colId xmlns:a16="http://schemas.microsoft.com/office/drawing/2014/main" val="2676898822"/>
                    </a:ext>
                  </a:extLst>
                </a:gridCol>
                <a:gridCol w="1823105">
                  <a:extLst>
                    <a:ext uri="{9D8B030D-6E8A-4147-A177-3AD203B41FA5}">
                      <a16:colId xmlns:a16="http://schemas.microsoft.com/office/drawing/2014/main" val="3430885776"/>
                    </a:ext>
                  </a:extLst>
                </a:gridCol>
              </a:tblGrid>
              <a:tr h="260339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 – 2nd rendez-vous de carrière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615366"/>
                  </a:ext>
                </a:extLst>
              </a:tr>
              <a:tr h="743827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Eligible au RDVC 23/24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Bénéficiaire de l'avancement accéléré 24/25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644406"/>
                  </a:ext>
                </a:extLst>
              </a:tr>
              <a:tr h="260339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578477"/>
                  </a:ext>
                </a:extLst>
              </a:tr>
              <a:tr h="260339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220182"/>
                  </a:ext>
                </a:extLst>
              </a:tr>
              <a:tr h="247942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861737"/>
                  </a:ext>
                </a:extLst>
              </a:tr>
              <a:tr h="247942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Avis DASEN bénéficiaires de l'avancement accéléré : 7 Excellent 3 très satisfaisant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7245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808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>
            <a:extLst>
              <a:ext uri="{FF2B5EF4-FFF2-40B4-BE49-F238E27FC236}">
                <a16:creationId xmlns:a16="http://schemas.microsoft.com/office/drawing/2014/main" id="{31FCDB59-9586-4DC0-A92B-E2512DC3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9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2" descr="37_logoDSDEN_19_acLIMOGES">
            <a:extLst>
              <a:ext uri="{FF2B5EF4-FFF2-40B4-BE49-F238E27FC236}">
                <a16:creationId xmlns:a16="http://schemas.microsoft.com/office/drawing/2014/main" id="{75F39744-2106-4AA0-AF82-013DF3665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16" y="152365"/>
            <a:ext cx="4165252" cy="1477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D8B3168B-86B3-4735-AB4B-07022E8FD1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997863"/>
              </p:ext>
            </p:extLst>
          </p:nvPr>
        </p:nvGraphicFramePr>
        <p:xfrm>
          <a:off x="571500" y="1851663"/>
          <a:ext cx="10161270" cy="3143240"/>
        </p:xfrm>
        <a:graphic>
          <a:graphicData uri="http://schemas.openxmlformats.org/drawingml/2006/table">
            <a:tbl>
              <a:tblPr/>
              <a:tblGrid>
                <a:gridCol w="1100995">
                  <a:extLst>
                    <a:ext uri="{9D8B030D-6E8A-4147-A177-3AD203B41FA5}">
                      <a16:colId xmlns:a16="http://schemas.microsoft.com/office/drawing/2014/main" val="469269248"/>
                    </a:ext>
                  </a:extLst>
                </a:gridCol>
                <a:gridCol w="1637732">
                  <a:extLst>
                    <a:ext uri="{9D8B030D-6E8A-4147-A177-3AD203B41FA5}">
                      <a16:colId xmlns:a16="http://schemas.microsoft.com/office/drawing/2014/main" val="2460810740"/>
                    </a:ext>
                  </a:extLst>
                </a:gridCol>
                <a:gridCol w="1100995">
                  <a:extLst>
                    <a:ext uri="{9D8B030D-6E8A-4147-A177-3AD203B41FA5}">
                      <a16:colId xmlns:a16="http://schemas.microsoft.com/office/drawing/2014/main" val="3336193707"/>
                    </a:ext>
                  </a:extLst>
                </a:gridCol>
                <a:gridCol w="1844168">
                  <a:extLst>
                    <a:ext uri="{9D8B030D-6E8A-4147-A177-3AD203B41FA5}">
                      <a16:colId xmlns:a16="http://schemas.microsoft.com/office/drawing/2014/main" val="362057844"/>
                    </a:ext>
                  </a:extLst>
                </a:gridCol>
                <a:gridCol w="1339544">
                  <a:extLst>
                    <a:ext uri="{9D8B030D-6E8A-4147-A177-3AD203B41FA5}">
                      <a16:colId xmlns:a16="http://schemas.microsoft.com/office/drawing/2014/main" val="403645978"/>
                    </a:ext>
                  </a:extLst>
                </a:gridCol>
                <a:gridCol w="1559744">
                  <a:extLst>
                    <a:ext uri="{9D8B030D-6E8A-4147-A177-3AD203B41FA5}">
                      <a16:colId xmlns:a16="http://schemas.microsoft.com/office/drawing/2014/main" val="3799689734"/>
                    </a:ext>
                  </a:extLst>
                </a:gridCol>
                <a:gridCol w="1578092">
                  <a:extLst>
                    <a:ext uri="{9D8B030D-6E8A-4147-A177-3AD203B41FA5}">
                      <a16:colId xmlns:a16="http://schemas.microsoft.com/office/drawing/2014/main" val="1616936647"/>
                    </a:ext>
                  </a:extLst>
                </a:gridCol>
              </a:tblGrid>
              <a:tr h="414623">
                <a:tc gridSpan="4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III – 3eme rendez-vous de carrière (échelon 9)</a:t>
                      </a:r>
                    </a:p>
                    <a:p>
                      <a:pPr algn="l" fontAlgn="b"/>
                      <a:endParaRPr lang="fr-F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4778056"/>
                  </a:ext>
                </a:extLst>
              </a:tr>
              <a:tr h="714733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2024/2025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Eligible au RDVC 23/24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Répartition des avis DASEN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1924589"/>
                  </a:ext>
                </a:extLst>
              </a:tr>
              <a:tr h="414623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Homme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Excellent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0080070"/>
                  </a:ext>
                </a:extLst>
              </a:tr>
              <a:tr h="414623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Très satisfaisant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45776"/>
                  </a:ext>
                </a:extLst>
              </a:tr>
              <a:tr h="394878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Satisfaisant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2456759"/>
                  </a:ext>
                </a:extLst>
              </a:tr>
              <a:tr h="789760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RDVC non réalisés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                                            (1 PPR+1CLM)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0738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3201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966</Words>
  <Application>Microsoft Office PowerPoint</Application>
  <PresentationFormat>Grand écran</PresentationFormat>
  <Paragraphs>468</Paragraphs>
  <Slides>26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Trebuchet MS</vt:lpstr>
      <vt:lpstr>Thème Office</vt:lpstr>
      <vt:lpstr>Worksheet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Stephanie Simbert</dc:creator>
  <cp:lastModifiedBy>Stephanie Simbert</cp:lastModifiedBy>
  <cp:revision>31</cp:revision>
  <dcterms:created xsi:type="dcterms:W3CDTF">2026-02-24T11:47:29Z</dcterms:created>
  <dcterms:modified xsi:type="dcterms:W3CDTF">2026-02-25T08:00:58Z</dcterms:modified>
</cp:coreProperties>
</file>