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28.png" ContentType="image/png"/>
  <Override PartName="/ppt/media/image1.jpeg" ContentType="image/jpeg"/>
  <Override PartName="/ppt/media/image2.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7A6D1247-E5B3-474D-9676-F5C80166B7D0}" type="datetime">
              <a:rPr b="0" lang="fr-FR" sz="1200" spc="-1" strike="noStrike">
                <a:solidFill>
                  <a:srgbClr val="8b8b8b"/>
                </a:solidFill>
                <a:latin typeface="Calibri"/>
              </a:rPr>
              <a:t>23/01/2025</a:t>
            </a:fld>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A0CFC2F-B41A-45DA-8A9C-A8504D5FBAA3}"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1A9A6193-365E-41E1-8EB7-877E70A6295B}" type="datetime">
              <a:rPr b="0" lang="fr-FR" sz="1200" spc="-1" strike="noStrike">
                <a:solidFill>
                  <a:srgbClr val="8b8b8b"/>
                </a:solidFill>
                <a:latin typeface="Calibri"/>
              </a:rPr>
              <a:t>23/01/2025</a:t>
            </a:fld>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5F27DBD-F4AF-4B6E-8D26-63E01B2B14E2}"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hyperlink" Target="https://www.legifrance.gouv.fr/affichTexte.do?cidTexte=JORFTEXT000038489446&amp;categorieLien=id" TargetMode="External"/><Relationship Id="rId4" Type="http://schemas.openxmlformats.org/officeDocument/2006/relationships/hyperlink" Target="https://www.legifrance.gouv.fr/affichTexte.do?cidTexte=JORFTEXT000038489446&amp;categorieLien=id" TargetMode="External"/><Relationship Id="rId5"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hyperlink" Target="https://militant.sgen-cfdt.fr/sgen-publication/dhg-en-lycee-professionnel-les-heures-complementaires/" TargetMode="External"/><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hyperlink" Target="https://www.legifrance.gouv.fr/affichTexte.do?cidTexte=JORFTEXT000038489446&amp;categorieLien=id" TargetMode="External"/><Relationship Id="rId3" Type="http://schemas.openxmlformats.org/officeDocument/2006/relationships/hyperlink" Target="https://www.legifrance.gouv.fr/affichTexte.do?cidTexte=JORFTEXT000038489446&amp;categorieLien=id" TargetMode="External"/><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hyperlink" Target="mailto:spefp@sgen.cfdt.fr" TargetMode="External"/><Relationship Id="rId3" Type="http://schemas.openxmlformats.org/officeDocument/2006/relationships/hyperlink" Target="mailto:rarnaud@sgen.cfdt.fr" TargetMode="External"/><Relationship Id="rId4" Type="http://schemas.openxmlformats.org/officeDocument/2006/relationships/image" Target="../media/image28.png"/><Relationship Id="rId5"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Image 4" descr=""/>
          <p:cNvPicPr/>
          <p:nvPr/>
        </p:nvPicPr>
        <p:blipFill>
          <a:blip r:embed="rId1"/>
          <a:stretch/>
        </p:blipFill>
        <p:spPr>
          <a:xfrm>
            <a:off x="1469880" y="2053440"/>
            <a:ext cx="3823920" cy="4264920"/>
          </a:xfrm>
          <a:prstGeom prst="rect">
            <a:avLst/>
          </a:prstGeom>
          <a:ln w="0">
            <a:noFill/>
          </a:ln>
        </p:spPr>
      </p:pic>
      <p:pic>
        <p:nvPicPr>
          <p:cNvPr id="83" name="Graphique 5" descr=""/>
          <p:cNvPicPr/>
          <p:nvPr/>
        </p:nvPicPr>
        <p:blipFill>
          <a:blip r:embed="rId2"/>
          <a:stretch/>
        </p:blipFill>
        <p:spPr>
          <a:xfrm>
            <a:off x="237960" y="140760"/>
            <a:ext cx="935280" cy="935280"/>
          </a:xfrm>
          <a:prstGeom prst="rect">
            <a:avLst/>
          </a:prstGeom>
          <a:ln w="0">
            <a:noFill/>
          </a:ln>
        </p:spPr>
      </p:pic>
      <p:sp>
        <p:nvSpPr>
          <p:cNvPr id="84" name="CustomShape 1"/>
          <p:cNvSpPr/>
          <p:nvPr/>
        </p:nvSpPr>
        <p:spPr>
          <a:xfrm>
            <a:off x="2323440" y="140760"/>
            <a:ext cx="7313400" cy="1737720"/>
          </a:xfrm>
          <a:prstGeom prst="rect">
            <a:avLst/>
          </a:prstGeom>
          <a:noFill/>
          <a:ln w="0">
            <a:noFill/>
          </a:ln>
        </p:spPr>
        <p:style>
          <a:lnRef idx="0"/>
          <a:fillRef idx="0"/>
          <a:effectRef idx="0"/>
          <a:fontRef idx="minor"/>
        </p:style>
        <p:txBody>
          <a:bodyPr wrap="none">
            <a:spAutoFit/>
          </a:bodyPr>
          <a:p>
            <a:pPr algn="ctr">
              <a:lnSpc>
                <a:spcPct val="100000"/>
              </a:lnSpc>
            </a:pPr>
            <a:r>
              <a:rPr b="1" lang="fr-FR" sz="5400" spc="-1" strike="noStrike">
                <a:solidFill>
                  <a:srgbClr val="e35a10"/>
                </a:solidFill>
                <a:latin typeface="Calibri"/>
              </a:rPr>
              <a:t>Dotation Horaire Globale</a:t>
            </a:r>
            <a:br/>
            <a:r>
              <a:rPr b="1" lang="fr-FR" sz="5400" spc="-1" strike="noStrike">
                <a:solidFill>
                  <a:srgbClr val="e35a10"/>
                </a:solidFill>
                <a:latin typeface="Calibri"/>
              </a:rPr>
              <a:t>en Lycée Professionnel</a:t>
            </a:r>
            <a:endParaRPr b="0" lang="fr-FR" sz="5400" spc="-1" strike="noStrike">
              <a:latin typeface="Arial"/>
            </a:endParaRPr>
          </a:p>
        </p:txBody>
      </p:sp>
      <p:grpSp>
        <p:nvGrpSpPr>
          <p:cNvPr id="85" name="Group 2"/>
          <p:cNvGrpSpPr/>
          <p:nvPr/>
        </p:nvGrpSpPr>
        <p:grpSpPr>
          <a:xfrm>
            <a:off x="7639200" y="2053440"/>
            <a:ext cx="3954240" cy="3617640"/>
            <a:chOff x="7639200" y="2053440"/>
            <a:chExt cx="3954240" cy="3617640"/>
          </a:xfrm>
        </p:grpSpPr>
        <p:pic>
          <p:nvPicPr>
            <p:cNvPr id="86" name="Image 9" descr=""/>
            <p:cNvPicPr/>
            <p:nvPr/>
          </p:nvPicPr>
          <p:blipFill>
            <a:blip r:embed="rId3"/>
            <a:stretch/>
          </p:blipFill>
          <p:spPr>
            <a:xfrm>
              <a:off x="7639200" y="2053440"/>
              <a:ext cx="3954240" cy="3617640"/>
            </a:xfrm>
            <a:prstGeom prst="rect">
              <a:avLst/>
            </a:prstGeom>
            <a:ln w="0">
              <a:noFill/>
            </a:ln>
          </p:spPr>
        </p:pic>
        <p:sp>
          <p:nvSpPr>
            <p:cNvPr id="87" name="CustomShape 3"/>
            <p:cNvSpPr/>
            <p:nvPr/>
          </p:nvSpPr>
          <p:spPr>
            <a:xfrm rot="20630400">
              <a:off x="8391600" y="4072320"/>
              <a:ext cx="2787480" cy="1002600"/>
            </a:xfrm>
            <a:prstGeom prst="rect">
              <a:avLst/>
            </a:prstGeom>
            <a:solidFill>
              <a:srgbClr val="fee592"/>
            </a:solidFill>
            <a:ln>
              <a:solidFill>
                <a:srgbClr val="ffe69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3200" spc="-1" strike="noStrike">
                  <a:solidFill>
                    <a:srgbClr val="000000"/>
                  </a:solidFill>
                  <a:latin typeface="Bradley Hand ITC"/>
                </a:rPr>
                <a:t>Janvier 2024</a:t>
              </a:r>
              <a:br/>
              <a:r>
                <a:rPr b="1" lang="fr-FR" sz="3200" spc="-1" strike="noStrike">
                  <a:solidFill>
                    <a:srgbClr val="000000"/>
                  </a:solidFill>
                  <a:latin typeface="Bradley Hand ITC"/>
                </a:rPr>
                <a:t>pour RS2024</a:t>
              </a:r>
              <a:endParaRPr b="0" lang="fr-FR" sz="3200" spc="-1" strike="noStrike">
                <a:latin typeface="Arial"/>
              </a:endParaRPr>
            </a:p>
          </p:txBody>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Graphique 5" descr=""/>
          <p:cNvPicPr/>
          <p:nvPr/>
        </p:nvPicPr>
        <p:blipFill>
          <a:blip r:embed="rId1"/>
          <a:stretch/>
        </p:blipFill>
        <p:spPr>
          <a:xfrm>
            <a:off x="237960" y="140760"/>
            <a:ext cx="935280" cy="935280"/>
          </a:xfrm>
          <a:prstGeom prst="rect">
            <a:avLst/>
          </a:prstGeom>
          <a:ln w="0">
            <a:noFill/>
          </a:ln>
        </p:spPr>
      </p:pic>
      <p:sp>
        <p:nvSpPr>
          <p:cNvPr id="120" name="CustomShape 1"/>
          <p:cNvSpPr/>
          <p:nvPr/>
        </p:nvSpPr>
        <p:spPr>
          <a:xfrm>
            <a:off x="1386360" y="141120"/>
            <a:ext cx="967680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Objectif zéro suppression de poste</a:t>
            </a:r>
            <a:endParaRPr b="0" lang="fr-FR" sz="3600" spc="-1" strike="noStrike">
              <a:latin typeface="Arial"/>
            </a:endParaRPr>
          </a:p>
        </p:txBody>
      </p:sp>
      <p:sp>
        <p:nvSpPr>
          <p:cNvPr id="121" name="CustomShape 2"/>
          <p:cNvSpPr/>
          <p:nvPr/>
        </p:nvSpPr>
        <p:spPr>
          <a:xfrm>
            <a:off x="237960" y="1342800"/>
            <a:ext cx="11526840" cy="2224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GothamNarrow-Light"/>
              </a:rPr>
              <a:t>Le chef d’établissement doit évaluer si, globalement, cette dotation a des effets sur les postes des enseignants titulaires : </a:t>
            </a:r>
            <a:r>
              <a:rPr b="0" lang="fr-FR" sz="2000" spc="-1" strike="noStrike">
                <a:solidFill>
                  <a:srgbClr val="e35a10"/>
                </a:solidFill>
                <a:latin typeface="GothamNarrow-Light"/>
              </a:rPr>
              <a:t>créations ou suppressions</a:t>
            </a:r>
            <a:r>
              <a:rPr b="0" lang="fr-FR" sz="2000" spc="-1" strike="noStrike">
                <a:solidFill>
                  <a:srgbClr val="000000"/>
                </a:solidFill>
                <a:latin typeface="GothamNarrow-Light"/>
              </a:rPr>
              <a:t>. </a:t>
            </a:r>
            <a:endParaRPr b="0" lang="fr-FR" sz="2000" spc="-1" strike="noStrike">
              <a:latin typeface="Arial"/>
            </a:endParaRPr>
          </a:p>
          <a:p>
            <a:pPr>
              <a:lnSpc>
                <a:spcPct val="100000"/>
              </a:lnSpc>
            </a:pPr>
            <a:r>
              <a:rPr b="0" lang="fr-FR" sz="2000" spc="-1" strike="noStrike">
                <a:solidFill>
                  <a:srgbClr val="000000"/>
                </a:solidFill>
                <a:latin typeface="GothamNarrow-Light"/>
              </a:rPr>
              <a:t>Il doit en informer le rectorat, généralement pour la </a:t>
            </a:r>
            <a:r>
              <a:rPr b="0" lang="fr-FR" sz="2000" spc="-1" strike="noStrike">
                <a:solidFill>
                  <a:srgbClr val="e35a10"/>
                </a:solidFill>
                <a:latin typeface="GothamNarrow-Light"/>
              </a:rPr>
              <a:t>mi-février</a:t>
            </a:r>
            <a:r>
              <a:rPr b="0" lang="fr-FR" sz="2000" spc="-1" strike="noStrike">
                <a:solidFill>
                  <a:srgbClr val="000000"/>
                </a:solidFill>
                <a:latin typeface="GothamNarrow-Light"/>
              </a:rPr>
              <a:t>. Ce calendrier est contraint par le mouvement (intra-académique) des enseignants. </a:t>
            </a:r>
            <a:endParaRPr b="0" lang="fr-FR" sz="2000" spc="-1" strike="noStrike">
              <a:latin typeface="Arial"/>
            </a:endParaRPr>
          </a:p>
          <a:p>
            <a:pPr>
              <a:lnSpc>
                <a:spcPct val="100000"/>
              </a:lnSpc>
            </a:pPr>
            <a:r>
              <a:rPr b="0" lang="fr-FR" sz="2000" spc="-1" strike="noStrike">
                <a:solidFill>
                  <a:srgbClr val="000000"/>
                </a:solidFill>
                <a:latin typeface="GothamNarrow-Light"/>
              </a:rPr>
              <a:t>Le chef d’établissement réalise cette estimation à partir d’une projection et d’hypothèses faites avec les</a:t>
            </a:r>
            <a:endParaRPr b="0" lang="fr-FR" sz="2000" spc="-1" strike="noStrike">
              <a:latin typeface="Arial"/>
            </a:endParaRPr>
          </a:p>
          <a:p>
            <a:pPr>
              <a:lnSpc>
                <a:spcPct val="100000"/>
              </a:lnSpc>
            </a:pPr>
            <a:r>
              <a:rPr b="0" lang="fr-FR" sz="2000" spc="-1" strike="noStrike">
                <a:solidFill>
                  <a:srgbClr val="000000"/>
                </a:solidFill>
                <a:latin typeface="GothamNarrow-Light"/>
              </a:rPr>
              <a:t>éléments dont il dispose (effectifs, spécialités, options…).</a:t>
            </a:r>
            <a:endParaRPr b="0" lang="fr-FR" sz="2000" spc="-1" strike="noStrike">
              <a:latin typeface="Arial"/>
            </a:endParaRPr>
          </a:p>
        </p:txBody>
      </p:sp>
      <p:sp>
        <p:nvSpPr>
          <p:cNvPr id="122" name="CustomShape 3"/>
          <p:cNvSpPr/>
          <p:nvPr/>
        </p:nvSpPr>
        <p:spPr>
          <a:xfrm>
            <a:off x="237960" y="3514680"/>
            <a:ext cx="5235840" cy="283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e35a10"/>
                </a:solidFill>
                <a:latin typeface="GothamNarrow-Black"/>
              </a:rPr>
              <a:t>Cas </a:t>
            </a:r>
            <a:r>
              <a:rPr b="1" lang="fr-FR" sz="1000" spc="-1" strike="noStrike">
                <a:solidFill>
                  <a:srgbClr val="e35a10"/>
                </a:solidFill>
                <a:latin typeface="GothamNarrow-Black"/>
              </a:rPr>
              <a:t> </a:t>
            </a:r>
            <a:r>
              <a:rPr b="1" lang="fr-FR" sz="1800" spc="-1" strike="noStrike">
                <a:solidFill>
                  <a:srgbClr val="e35a10"/>
                </a:solidFill>
                <a:latin typeface="GothamNarrow-Black"/>
              </a:rPr>
              <a:t>1 — Aucune suppression de poste</a:t>
            </a:r>
            <a:endParaRPr b="0" lang="fr-FR" sz="1800" spc="-1" strike="noStrike">
              <a:latin typeface="Arial"/>
            </a:endParaRPr>
          </a:p>
          <a:p>
            <a:pPr>
              <a:lnSpc>
                <a:spcPct val="100000"/>
              </a:lnSpc>
            </a:pPr>
            <a:r>
              <a:rPr b="0" lang="fr-FR" sz="1800" spc="-1" strike="noStrike">
                <a:solidFill>
                  <a:srgbClr val="000000"/>
                </a:solidFill>
                <a:latin typeface="GothamNarrow-Light"/>
              </a:rPr>
              <a:t>La réunion d’un conseil d’administration (CA) à ce moment de l’année n’est alors pas indispensable.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GothamNarrow-Light"/>
              </a:rPr>
              <a:t>Par contre, le CA de répartition de la DHG devra avoir lieu plus tard (en juin, voire juillet !).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GothamNarrow-Light"/>
              </a:rPr>
              <a:t>La proposition du TRMD doit être présentée au conseil pédagogique en février, car cela lance le travail de répartition de la DHG.</a:t>
            </a:r>
            <a:endParaRPr b="0" lang="fr-FR" sz="1800" spc="-1" strike="noStrike">
              <a:latin typeface="Arial"/>
            </a:endParaRPr>
          </a:p>
        </p:txBody>
      </p:sp>
      <p:sp>
        <p:nvSpPr>
          <p:cNvPr id="123" name="CustomShape 4"/>
          <p:cNvSpPr/>
          <p:nvPr/>
        </p:nvSpPr>
        <p:spPr>
          <a:xfrm>
            <a:off x="6193440" y="3652560"/>
            <a:ext cx="5450040" cy="2284920"/>
          </a:xfrm>
          <a:prstGeom prst="rect">
            <a:avLst/>
          </a:prstGeom>
          <a:noFill/>
          <a:ln w="57150">
            <a:solidFill>
              <a:srgbClr val="e35a10"/>
            </a:solidFill>
            <a:prstDash val="sysDash"/>
            <a:round/>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GothamNarrow-Black"/>
              </a:rPr>
              <a:t>Remarque importante</a:t>
            </a:r>
            <a:endParaRPr b="0" lang="fr-FR" sz="1800" spc="-1" strike="noStrike">
              <a:latin typeface="Arial"/>
            </a:endParaRPr>
          </a:p>
          <a:p>
            <a:pPr>
              <a:lnSpc>
                <a:spcPct val="100000"/>
              </a:lnSpc>
            </a:pPr>
            <a:r>
              <a:rPr b="0" lang="fr-FR" sz="1800" spc="-1" strike="noStrike">
                <a:solidFill>
                  <a:srgbClr val="000000"/>
                </a:solidFill>
                <a:latin typeface="GothamNarrow-Light"/>
              </a:rPr>
              <a:t>Les blocs de moyen provisoire (</a:t>
            </a:r>
            <a:r>
              <a:rPr b="1" lang="fr-FR" sz="1800" spc="-1" strike="noStrike">
                <a:solidFill>
                  <a:srgbClr val="e35a10"/>
                </a:solidFill>
                <a:latin typeface="GothamNarrow-Light"/>
              </a:rPr>
              <a:t>BMP</a:t>
            </a:r>
            <a:r>
              <a:rPr b="0" lang="fr-FR" sz="1800" spc="-1" strike="noStrike">
                <a:solidFill>
                  <a:srgbClr val="000000"/>
                </a:solidFill>
                <a:latin typeface="GothamNarrow-Light"/>
              </a:rPr>
              <a:t>) sont des «réservoirs» de souplesse dans les projections. Ces supports sont par définition transitoires. Néanmoins, le morcellement excessif des BMP engendre des conditions de travail pénibles pour les titulaires en postes partagés, et les TZR ou contractuels qui y sont affectés.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391320" y="1265040"/>
            <a:ext cx="11446920" cy="4969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e35a10"/>
                </a:solidFill>
                <a:latin typeface="GothamNarrow-Black"/>
              </a:rPr>
              <a:t>Cas 2 — Créations ou suppressions de postes</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GothamNarrow-Light"/>
              </a:rPr>
              <a:t>La réunion du CA est indispensable pour voter ces créations/suppressions.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GothamNarrow-Light"/>
              </a:rPr>
              <a:t>Il doit alors y avoir une </a:t>
            </a:r>
            <a:r>
              <a:rPr b="0" lang="fr-FR" sz="2000" spc="-1" strike="noStrike">
                <a:solidFill>
                  <a:srgbClr val="e35a10"/>
                </a:solidFill>
                <a:latin typeface="GothamNarrow-Light"/>
              </a:rPr>
              <a:t>réflexion collective préalable</a:t>
            </a:r>
            <a:r>
              <a:rPr b="0" lang="fr-FR" sz="2000" spc="-1" strike="noStrike">
                <a:solidFill>
                  <a:srgbClr val="000000"/>
                </a:solidFill>
                <a:latin typeface="GothamNarrow-Light"/>
              </a:rPr>
              <a:t>. </a:t>
            </a:r>
            <a:endParaRPr b="0" lang="fr-FR" sz="2000" spc="-1" strike="noStrike">
              <a:latin typeface="Arial"/>
            </a:endParaRPr>
          </a:p>
          <a:p>
            <a:pPr>
              <a:lnSpc>
                <a:spcPct val="100000"/>
              </a:lnSpc>
            </a:pPr>
            <a:r>
              <a:rPr b="0" lang="fr-FR" sz="2000" spc="-1" strike="noStrike">
                <a:solidFill>
                  <a:srgbClr val="000000"/>
                </a:solidFill>
                <a:latin typeface="GothamNarrow-Light"/>
              </a:rPr>
              <a:t>Réunion du Conseil pédagogique</a:t>
            </a:r>
            <a:br/>
            <a:r>
              <a:rPr b="0" lang="fr-FR" sz="2000" spc="-1" strike="noStrike">
                <a:solidFill>
                  <a:srgbClr val="000000"/>
                </a:solidFill>
                <a:latin typeface="GothamNarrow-Light"/>
              </a:rPr>
              <a:t>Réunion de la Commission Permanente</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GothamNarrow-Light"/>
              </a:rPr>
              <a:t>En général, le chef d’établissement propose alors une répartition provisoire, qui doit permettre la discussion : elle fait apparaître une projection des moyens par discipline avec les horaires élèves « au minimum » (l’incompressible) et les choix effectués/possibles de dédoublement, de groupes, de dispositifs divers (les leviers) connus à ce moment. </a:t>
            </a:r>
            <a:endParaRPr b="0" lang="fr-FR" sz="2000" spc="-1" strike="noStrike">
              <a:latin typeface="Arial"/>
            </a:endParaRPr>
          </a:p>
          <a:p>
            <a:pPr>
              <a:lnSpc>
                <a:spcPct val="100000"/>
              </a:lnSpc>
            </a:pPr>
            <a:br/>
            <a:r>
              <a:rPr b="0" lang="fr-FR" sz="2000" spc="-1" strike="noStrike">
                <a:solidFill>
                  <a:srgbClr val="000000"/>
                </a:solidFill>
                <a:latin typeface="GothamNarrow-Light"/>
              </a:rPr>
              <a:t>Cela doit permettre de quantifier ce qui manque dans la DHG et de décider de la mise en oeuvre de différentes actions : obtenir une rallonge du rectorat, modifier les choix dans la répartition…</a:t>
            </a:r>
            <a:endParaRPr b="0" lang="fr-FR" sz="2000" spc="-1" strike="noStrike">
              <a:latin typeface="Arial"/>
            </a:endParaRPr>
          </a:p>
          <a:p>
            <a:pPr>
              <a:lnSpc>
                <a:spcPct val="100000"/>
              </a:lnSpc>
            </a:pPr>
            <a:endParaRPr b="0" lang="fr-FR" sz="2000" spc="-1" strike="noStrike">
              <a:latin typeface="Arial"/>
            </a:endParaRPr>
          </a:p>
        </p:txBody>
      </p:sp>
      <p:pic>
        <p:nvPicPr>
          <p:cNvPr id="125" name="Graphique 4" descr=""/>
          <p:cNvPicPr/>
          <p:nvPr/>
        </p:nvPicPr>
        <p:blipFill>
          <a:blip r:embed="rId1"/>
          <a:stretch/>
        </p:blipFill>
        <p:spPr>
          <a:xfrm>
            <a:off x="237960" y="140760"/>
            <a:ext cx="935280" cy="935280"/>
          </a:xfrm>
          <a:prstGeom prst="rect">
            <a:avLst/>
          </a:prstGeom>
          <a:ln w="0">
            <a:noFill/>
          </a:ln>
        </p:spPr>
      </p:pic>
      <p:sp>
        <p:nvSpPr>
          <p:cNvPr id="126" name="CustomShape 2"/>
          <p:cNvSpPr/>
          <p:nvPr/>
        </p:nvSpPr>
        <p:spPr>
          <a:xfrm>
            <a:off x="1145520" y="237600"/>
            <a:ext cx="1098756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Objectif zéro suppression de poste (suite)</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Graphique 4" descr=""/>
          <p:cNvPicPr/>
          <p:nvPr/>
        </p:nvPicPr>
        <p:blipFill>
          <a:blip r:embed="rId1"/>
          <a:stretch/>
        </p:blipFill>
        <p:spPr>
          <a:xfrm>
            <a:off x="237960" y="140760"/>
            <a:ext cx="935280" cy="935280"/>
          </a:xfrm>
          <a:prstGeom prst="rect">
            <a:avLst/>
          </a:prstGeom>
          <a:ln w="0">
            <a:noFill/>
          </a:ln>
        </p:spPr>
      </p:pic>
      <p:sp>
        <p:nvSpPr>
          <p:cNvPr id="128" name="CustomShape 1"/>
          <p:cNvSpPr/>
          <p:nvPr/>
        </p:nvSpPr>
        <p:spPr>
          <a:xfrm>
            <a:off x="3461760" y="237600"/>
            <a:ext cx="635472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Quelles actions ?</a:t>
            </a:r>
            <a:endParaRPr b="0" lang="fr-FR" sz="3600" spc="-1" strike="noStrike">
              <a:latin typeface="Arial"/>
            </a:endParaRPr>
          </a:p>
        </p:txBody>
      </p:sp>
      <p:sp>
        <p:nvSpPr>
          <p:cNvPr id="129" name="CustomShape 2"/>
          <p:cNvSpPr/>
          <p:nvPr/>
        </p:nvSpPr>
        <p:spPr>
          <a:xfrm>
            <a:off x="12240" y="1225800"/>
            <a:ext cx="12179520" cy="5850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e35a10"/>
                </a:solidFill>
                <a:latin typeface="GothamNarrow-Light"/>
              </a:rPr>
              <a:t>Le Conseil d’Administration :</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lieu d’expression (motion, vœu…) pour pointer les conséquences de dotations insuffisantes sur les </a:t>
            </a:r>
            <a:r>
              <a:rPr b="0" lang="fr-FR" sz="1800" spc="-1" strike="noStrike">
                <a:solidFill>
                  <a:srgbClr val="e35a10"/>
                </a:solidFill>
                <a:latin typeface="GothamNarrow-Light"/>
              </a:rPr>
              <a:t>conditions de travail </a:t>
            </a:r>
            <a:r>
              <a:rPr b="0" lang="fr-FR" sz="1800" spc="-1" strike="noStrike">
                <a:solidFill>
                  <a:srgbClr val="000000"/>
                </a:solidFill>
                <a:latin typeface="GothamNarrow-Light"/>
              </a:rPr>
              <a:t>ou sur des </a:t>
            </a:r>
            <a:r>
              <a:rPr b="0" lang="fr-FR" sz="1800" spc="-1" strike="noStrike">
                <a:solidFill>
                  <a:srgbClr val="e35a10"/>
                </a:solidFill>
                <a:latin typeface="GothamNarrow-Light"/>
              </a:rPr>
              <a:t>projets</a:t>
            </a:r>
            <a:r>
              <a:rPr b="0" lang="fr-FR" sz="1800" spc="-1" strike="noStrike">
                <a:solidFill>
                  <a:srgbClr val="000000"/>
                </a:solidFill>
                <a:latin typeface="GothamNarrow-Light"/>
              </a:rPr>
              <a:t> intéressants (d’où l’importance du travail d’analyse).</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Lieu de décision de la mise en œuvre des moyens attribués.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GothamNarrow-Light"/>
              </a:rPr>
              <a:t>Il est ainsi possible de proposer et de faire adopter une répartition de DHG alternative à celle présentée par le seul chef d’établissement.</a:t>
            </a:r>
            <a:endParaRPr b="0" lang="fr-FR" sz="1800" spc="-1" strike="noStrike">
              <a:latin typeface="Arial"/>
            </a:endParaRPr>
          </a:p>
          <a:p>
            <a:pPr>
              <a:lnSpc>
                <a:spcPct val="100000"/>
              </a:lnSpc>
            </a:pPr>
            <a:r>
              <a:rPr b="0" lang="fr-FR" sz="1800" spc="-1" strike="noStrike">
                <a:solidFill>
                  <a:srgbClr val="000000"/>
                </a:solidFill>
                <a:latin typeface="GothamNarrow-Light"/>
              </a:rPr>
              <a:t>Le </a:t>
            </a:r>
            <a:r>
              <a:rPr b="0" lang="fr-FR" sz="1800" spc="-1" strike="noStrike">
                <a:solidFill>
                  <a:srgbClr val="e35a10"/>
                </a:solidFill>
                <a:latin typeface="GothamNarrow-Light"/>
              </a:rPr>
              <a:t>respect des horaires réglementaires </a:t>
            </a:r>
            <a:r>
              <a:rPr b="0" lang="fr-FR" sz="1800" spc="-1" strike="noStrike">
                <a:solidFill>
                  <a:srgbClr val="000000"/>
                </a:solidFill>
                <a:latin typeface="GothamNarrow-Light"/>
              </a:rPr>
              <a:t>est une contrainte absolue, mais d’autres choix sont possibles :</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la modification du nombre de divisions ;</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l’utilisation de l’enveloppe horaire complémentaire en Bac Pro</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la taille des groupes, et donc leurs nombres, pour l’AP, l’accompagnement à l’orientation, les langues, les TP, …</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le respect de seuils de dédoublement en CAP</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Le respect des règles de sécurité en atelier</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L’équilibre HP/HSA dans les disciplines</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Suppression de poste ou complément de service</a:t>
            </a:r>
            <a:endParaRPr b="0" lang="fr-FR" sz="1800" spc="-1" strike="noStrike">
              <a:latin typeface="Arial"/>
            </a:endParaRPr>
          </a:p>
          <a:p>
            <a:pPr marL="285840" indent="-285480">
              <a:lnSpc>
                <a:spcPct val="100000"/>
              </a:lnSpc>
              <a:buClr>
                <a:srgbClr val="000000"/>
              </a:buClr>
              <a:buFont typeface="Arial"/>
              <a:buChar char="•"/>
            </a:pPr>
            <a:r>
              <a:rPr b="0" lang="fr-FR" sz="1800" spc="-1" strike="noStrike">
                <a:solidFill>
                  <a:srgbClr val="000000"/>
                </a:solidFill>
                <a:latin typeface="GothamNarrow-Light"/>
              </a:rPr>
              <a: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GothamNarrow-Light"/>
              </a:rPr>
              <a:t>Le travail des élus en C.A. n’est pas facile. Souvent, la D.H.G. insuffisante ne permet pas de fonctionner dans de bonnes conditions, et met les disciplines en concurrence. Il est utile de connaitre les grilles horaires par niveau, et par diplôme.</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Graphique 5" descr=""/>
          <p:cNvPicPr/>
          <p:nvPr/>
        </p:nvPicPr>
        <p:blipFill>
          <a:blip r:embed="rId1"/>
          <a:stretch/>
        </p:blipFill>
        <p:spPr>
          <a:xfrm>
            <a:off x="237960" y="140760"/>
            <a:ext cx="935280" cy="935280"/>
          </a:xfrm>
          <a:prstGeom prst="rect">
            <a:avLst/>
          </a:prstGeom>
          <a:ln w="0">
            <a:noFill/>
          </a:ln>
        </p:spPr>
      </p:pic>
      <p:sp>
        <p:nvSpPr>
          <p:cNvPr id="131" name="CustomShape 1"/>
          <p:cNvSpPr/>
          <p:nvPr/>
        </p:nvSpPr>
        <p:spPr>
          <a:xfrm>
            <a:off x="3694320" y="140760"/>
            <a:ext cx="457164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Bac Pro</a:t>
            </a:r>
            <a:endParaRPr b="0" lang="fr-FR" sz="3600" spc="-1" strike="noStrike">
              <a:latin typeface="Arial"/>
            </a:endParaRPr>
          </a:p>
        </p:txBody>
      </p:sp>
      <p:sp>
        <p:nvSpPr>
          <p:cNvPr id="132" name="CustomShape 2"/>
          <p:cNvSpPr/>
          <p:nvPr/>
        </p:nvSpPr>
        <p:spPr>
          <a:xfrm>
            <a:off x="3858120" y="775440"/>
            <a:ext cx="79707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https://eduscol.education.fr/cid47110/organisation-et-grilles-horaires.html</a:t>
            </a:r>
            <a:endParaRPr b="0" lang="fr-FR" sz="1800" spc="-1" strike="noStrike">
              <a:latin typeface="Arial"/>
            </a:endParaRPr>
          </a:p>
        </p:txBody>
      </p:sp>
      <p:sp>
        <p:nvSpPr>
          <p:cNvPr id="133" name="CustomShape 3"/>
          <p:cNvSpPr/>
          <p:nvPr/>
        </p:nvSpPr>
        <p:spPr>
          <a:xfrm>
            <a:off x="393480" y="1854360"/>
            <a:ext cx="103125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la </a:t>
            </a:r>
            <a:r>
              <a:rPr b="1" lang="fr-FR" sz="1800" spc="-1" strike="noStrike">
                <a:solidFill>
                  <a:srgbClr val="000000"/>
                </a:solidFill>
                <a:latin typeface="Calibri"/>
              </a:rPr>
              <a:t>nouvelle organisation pédagogique</a:t>
            </a:r>
            <a:r>
              <a:rPr b="0" lang="fr-FR" sz="1800" spc="-1" strike="noStrike">
                <a:solidFill>
                  <a:srgbClr val="000000"/>
                </a:solidFill>
                <a:latin typeface="Calibri"/>
              </a:rPr>
              <a:t> est </a:t>
            </a:r>
            <a:r>
              <a:rPr b="1" lang="fr-FR" sz="1800" spc="-1" strike="noStrike">
                <a:solidFill>
                  <a:srgbClr val="000000"/>
                </a:solidFill>
                <a:latin typeface="Calibri"/>
              </a:rPr>
              <a:t>annuelle</a:t>
            </a:r>
            <a:r>
              <a:rPr b="0" lang="fr-FR" sz="1800" spc="-1" strike="noStrike">
                <a:solidFill>
                  <a:srgbClr val="000000"/>
                </a:solidFill>
                <a:latin typeface="Calibri"/>
              </a:rPr>
              <a:t>. Une </a:t>
            </a:r>
            <a:r>
              <a:rPr b="1" lang="fr-FR" sz="1800" spc="-1" strike="noStrike">
                <a:solidFill>
                  <a:srgbClr val="000000"/>
                </a:solidFill>
                <a:latin typeface="Calibri"/>
              </a:rPr>
              <a:t>seule grille horaire</a:t>
            </a:r>
            <a:r>
              <a:rPr b="0" lang="fr-FR" sz="1800" spc="-1" strike="noStrike">
                <a:solidFill>
                  <a:srgbClr val="000000"/>
                </a:solidFill>
                <a:latin typeface="Calibri"/>
              </a:rPr>
              <a:t> pour les sections « production » et les sections « service ». Cette nouvelle grille horaire s'applique :</a:t>
            </a:r>
            <a:br/>
            <a:r>
              <a:rPr b="0" lang="fr-FR" sz="1800" spc="-1" strike="noStrike">
                <a:solidFill>
                  <a:srgbClr val="000000"/>
                </a:solidFill>
                <a:latin typeface="Wingdings"/>
              </a:rPr>
              <a:t></a:t>
            </a:r>
            <a:r>
              <a:rPr b="0" lang="fr-FR" sz="1800" spc="-1" strike="noStrike">
                <a:solidFill>
                  <a:srgbClr val="000000"/>
                </a:solidFill>
                <a:latin typeface="Calibri"/>
              </a:rPr>
              <a:t> à la </a:t>
            </a:r>
            <a:r>
              <a:rPr b="1" lang="fr-FR" sz="1800" spc="-1" strike="noStrike">
                <a:solidFill>
                  <a:srgbClr val="000000"/>
                </a:solidFill>
                <a:latin typeface="Calibri"/>
              </a:rPr>
              <a:t>rentrée 2024</a:t>
            </a:r>
            <a:r>
              <a:rPr b="0" lang="fr-FR" sz="1800" spc="-1" strike="noStrike">
                <a:solidFill>
                  <a:srgbClr val="000000"/>
                </a:solidFill>
                <a:latin typeface="Calibri"/>
              </a:rPr>
              <a:t> pour les élèves entrant en </a:t>
            </a:r>
            <a:r>
              <a:rPr b="1" lang="fr-FR" sz="1800" spc="-1" strike="noStrike">
                <a:solidFill>
                  <a:srgbClr val="000000"/>
                </a:solidFill>
                <a:latin typeface="Calibri"/>
              </a:rPr>
              <a:t>seconde professionnelle</a:t>
            </a:r>
            <a:r>
              <a:rPr b="0" lang="fr-FR" sz="1800" spc="-1" strike="noStrike">
                <a:solidFill>
                  <a:srgbClr val="000000"/>
                </a:solidFill>
                <a:latin typeface="Calibri"/>
              </a:rPr>
              <a:t>, </a:t>
            </a:r>
            <a:br/>
            <a:r>
              <a:rPr b="0" lang="fr-FR" sz="1800" spc="-1" strike="noStrike">
                <a:solidFill>
                  <a:srgbClr val="000000"/>
                </a:solidFill>
                <a:latin typeface="Wingdings"/>
              </a:rPr>
              <a:t></a:t>
            </a:r>
            <a:r>
              <a:rPr b="0" lang="fr-FR" sz="1800" spc="-1" strike="noStrike">
                <a:solidFill>
                  <a:srgbClr val="000000"/>
                </a:solidFill>
                <a:latin typeface="Calibri"/>
              </a:rPr>
              <a:t> en </a:t>
            </a:r>
            <a:r>
              <a:rPr b="1" lang="fr-FR" sz="1800" spc="-1" strike="noStrike">
                <a:solidFill>
                  <a:srgbClr val="000000"/>
                </a:solidFill>
                <a:latin typeface="Calibri"/>
              </a:rPr>
              <a:t>2024</a:t>
            </a:r>
            <a:r>
              <a:rPr b="0" lang="fr-FR" sz="1800" spc="-1" strike="noStrike">
                <a:solidFill>
                  <a:srgbClr val="000000"/>
                </a:solidFill>
                <a:latin typeface="Calibri"/>
              </a:rPr>
              <a:t> pour la classe de</a:t>
            </a:r>
            <a:r>
              <a:rPr b="1" lang="fr-FR" sz="1800" spc="-1" strike="noStrike">
                <a:solidFill>
                  <a:srgbClr val="000000"/>
                </a:solidFill>
                <a:latin typeface="Calibri"/>
              </a:rPr>
              <a:t> première</a:t>
            </a:r>
            <a:br/>
            <a:r>
              <a:rPr b="1" lang="fr-FR" sz="1800" spc="-1" strike="noStrike">
                <a:solidFill>
                  <a:srgbClr val="000000"/>
                </a:solidFill>
                <a:latin typeface="Wingdings"/>
              </a:rPr>
              <a:t></a:t>
            </a:r>
            <a:r>
              <a:rPr b="1" lang="fr-FR" sz="1800" spc="-1" strike="noStrike">
                <a:solidFill>
                  <a:srgbClr val="000000"/>
                </a:solidFill>
                <a:latin typeface="Calibri"/>
              </a:rPr>
              <a:t> </a:t>
            </a:r>
            <a:r>
              <a:rPr b="0" lang="fr-FR" sz="1800" spc="-1" strike="noStrike">
                <a:solidFill>
                  <a:srgbClr val="000000"/>
                </a:solidFill>
                <a:latin typeface="Calibri"/>
              </a:rPr>
              <a:t>puis en </a:t>
            </a:r>
            <a:r>
              <a:rPr b="1" lang="fr-FR" sz="1800" spc="-1" strike="noStrike">
                <a:solidFill>
                  <a:srgbClr val="000000"/>
                </a:solidFill>
                <a:latin typeface="Calibri"/>
              </a:rPr>
              <a:t>2024</a:t>
            </a:r>
            <a:r>
              <a:rPr b="0" lang="fr-FR" sz="1800" spc="-1" strike="noStrike">
                <a:solidFill>
                  <a:srgbClr val="000000"/>
                </a:solidFill>
                <a:latin typeface="Calibri"/>
              </a:rPr>
              <a:t> pour la </a:t>
            </a:r>
            <a:r>
              <a:rPr b="1" lang="fr-FR" sz="1800" spc="-1" strike="noStrike">
                <a:solidFill>
                  <a:srgbClr val="000000"/>
                </a:solidFill>
                <a:latin typeface="Calibri"/>
              </a:rPr>
              <a:t>terminale</a:t>
            </a:r>
            <a:r>
              <a:rPr b="0" lang="fr-FR" sz="1800" spc="-1" strike="noStrike">
                <a:solidFill>
                  <a:srgbClr val="000000"/>
                </a:solidFill>
                <a:latin typeface="Calibri"/>
              </a:rPr>
              <a:t>.</a:t>
            </a:r>
            <a:endParaRPr b="0" lang="fr-FR" sz="1800" spc="-1" strike="noStrike">
              <a:latin typeface="Arial"/>
            </a:endParaRPr>
          </a:p>
        </p:txBody>
      </p:sp>
      <p:sp>
        <p:nvSpPr>
          <p:cNvPr id="134" name="CustomShape 4"/>
          <p:cNvSpPr/>
          <p:nvPr/>
        </p:nvSpPr>
        <p:spPr>
          <a:xfrm>
            <a:off x="362520" y="1442880"/>
            <a:ext cx="1195344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400" spc="-1" strike="noStrike" u="sng">
                <a:solidFill>
                  <a:srgbClr val="0070c0"/>
                </a:solidFill>
                <a:uFillTx/>
                <a:latin typeface="arial"/>
              </a:rPr>
              <a:t>Arrêté du 21 novembre 2018 relatif aux enseignements dispensés dans les formations sous statut scolaire préparant au Bac Pro</a:t>
            </a:r>
            <a:endParaRPr b="0" lang="fr-FR" sz="1400" spc="-1" strike="noStrike">
              <a:latin typeface="Arial"/>
            </a:endParaRPr>
          </a:p>
        </p:txBody>
      </p:sp>
      <p:sp>
        <p:nvSpPr>
          <p:cNvPr id="135" name="CustomShape 5"/>
          <p:cNvSpPr/>
          <p:nvPr/>
        </p:nvSpPr>
        <p:spPr>
          <a:xfrm>
            <a:off x="183240" y="3669120"/>
            <a:ext cx="11953440" cy="2010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Article 1 : Liste et horaires des enseignements professionnels et généraux obligatoires – </a:t>
            </a:r>
            <a:r>
              <a:rPr b="1" lang="fr-FR" sz="1800" spc="-1" strike="noStrike">
                <a:solidFill>
                  <a:srgbClr val="000000"/>
                </a:solidFill>
                <a:latin typeface="Calibri"/>
              </a:rPr>
              <a:t>Cf. annexe 1</a:t>
            </a:r>
            <a:endParaRPr b="0" lang="fr-FR" sz="1800" spc="-1" strike="noStrike">
              <a:latin typeface="Arial"/>
            </a:endParaRPr>
          </a:p>
          <a:p>
            <a:pPr>
              <a:lnSpc>
                <a:spcPct val="100000"/>
              </a:lnSpc>
            </a:pPr>
            <a:r>
              <a:rPr b="0" lang="fr-FR" sz="1800" spc="-1" strike="noStrike">
                <a:solidFill>
                  <a:srgbClr val="000000"/>
                </a:solidFill>
                <a:latin typeface="Calibri"/>
              </a:rPr>
              <a:t>Article 2 : Distinction enseignement pro, enseignement général, soutien au parcours…</a:t>
            </a:r>
            <a:endParaRPr b="0" lang="fr-FR" sz="1800" spc="-1" strike="noStrike">
              <a:latin typeface="Arial"/>
            </a:endParaRPr>
          </a:p>
          <a:p>
            <a:pPr>
              <a:lnSpc>
                <a:spcPct val="100000"/>
              </a:lnSpc>
            </a:pPr>
            <a:r>
              <a:rPr b="0" lang="fr-FR" sz="1800" spc="-1" strike="noStrike">
                <a:solidFill>
                  <a:srgbClr val="000000"/>
                </a:solidFill>
                <a:latin typeface="Calibri"/>
              </a:rPr>
              <a:t>Article 3 : Durée des P.F.M.P. de 16 à 20 semaines, </a:t>
            </a:r>
            <a:r>
              <a:rPr b="0" lang="fr-FR" sz="1800" spc="-1" strike="sngStrike">
                <a:solidFill>
                  <a:srgbClr val="000000"/>
                </a:solidFill>
                <a:latin typeface="Calibri"/>
              </a:rPr>
              <a:t>avec un minimum de </a:t>
            </a:r>
            <a:r>
              <a:rPr b="1" lang="fr-FR" sz="1800" spc="-1" strike="sngStrike">
                <a:solidFill>
                  <a:srgbClr val="000000"/>
                </a:solidFill>
                <a:latin typeface="Calibri"/>
              </a:rPr>
              <a:t>3 semaines par période (mention supprimée en 2024)</a:t>
            </a:r>
            <a:endParaRPr b="0" lang="fr-FR" sz="1800" spc="-1" strike="noStrike">
              <a:latin typeface="Arial"/>
            </a:endParaRPr>
          </a:p>
          <a:p>
            <a:pPr>
              <a:lnSpc>
                <a:spcPct val="100000"/>
              </a:lnSpc>
            </a:pPr>
            <a:r>
              <a:rPr b="0" lang="fr-FR" sz="1800" spc="-1" strike="noStrike">
                <a:solidFill>
                  <a:srgbClr val="000000"/>
                </a:solidFill>
                <a:latin typeface="Calibri"/>
              </a:rPr>
              <a:t>Article 4 : Co-intervention et </a:t>
            </a:r>
            <a:r>
              <a:rPr b="0" lang="fr-FR" sz="1800" spc="-1" strike="sngStrike">
                <a:solidFill>
                  <a:srgbClr val="000000"/>
                </a:solidFill>
                <a:latin typeface="Calibri"/>
              </a:rPr>
              <a:t>Chef d’œuvre</a:t>
            </a:r>
            <a:r>
              <a:rPr b="0" lang="fr-FR" sz="1800" spc="-1" strike="noStrike">
                <a:solidFill>
                  <a:srgbClr val="000000"/>
                </a:solidFill>
                <a:latin typeface="Calibri"/>
              </a:rPr>
              <a:t> Projet qui n’est plus obligatoirement pluridisciplinaire</a:t>
            </a:r>
            <a:endParaRPr b="0" lang="fr-FR" sz="1800" spc="-1" strike="noStrike">
              <a:latin typeface="Arial"/>
            </a:endParaRPr>
          </a:p>
          <a:p>
            <a:pPr>
              <a:lnSpc>
                <a:spcPct val="100000"/>
              </a:lnSpc>
            </a:pPr>
            <a:r>
              <a:rPr b="0" lang="fr-FR" sz="1800" spc="-1" strike="noStrike">
                <a:solidFill>
                  <a:srgbClr val="000000"/>
                </a:solidFill>
                <a:latin typeface="Calibri"/>
              </a:rPr>
              <a:t>Article 5 : Rythme de l’élève (8 h maxi / jour ; 35 h maxi / semaine)</a:t>
            </a:r>
            <a:endParaRPr b="0" lang="fr-FR" sz="1800" spc="-1" strike="noStrike">
              <a:latin typeface="Arial"/>
            </a:endParaRPr>
          </a:p>
          <a:p>
            <a:pPr>
              <a:lnSpc>
                <a:spcPct val="100000"/>
              </a:lnSpc>
            </a:pPr>
            <a:r>
              <a:rPr b="0" lang="fr-FR" sz="1800" spc="-1" strike="noStrike">
                <a:solidFill>
                  <a:srgbClr val="000000"/>
                </a:solidFill>
                <a:latin typeface="Calibri"/>
              </a:rPr>
              <a:t>Article 6 : Dotation complémentaire moyenne de 16h en seconde et première, 13h30 en terminale </a:t>
            </a:r>
            <a:r>
              <a:rPr b="1" lang="fr-FR" sz="1800" spc="-1" strike="noStrike">
                <a:solidFill>
                  <a:srgbClr val="000000"/>
                </a:solidFill>
                <a:latin typeface="Calibri"/>
              </a:rPr>
              <a:t>Cf. annexe 2</a:t>
            </a:r>
            <a:endParaRPr b="0" lang="fr-FR" sz="1800" spc="-1" strike="noStrike">
              <a:latin typeface="Arial"/>
            </a:endParaRPr>
          </a:p>
          <a:p>
            <a:pPr>
              <a:lnSpc>
                <a:spcPct val="100000"/>
              </a:lnSpc>
            </a:pPr>
            <a:r>
              <a:rPr b="0" lang="fr-FR" sz="1800" spc="-1" strike="noStrike">
                <a:solidFill>
                  <a:srgbClr val="000000"/>
                </a:solidFill>
                <a:latin typeface="Calibri"/>
              </a:rPr>
              <a:t>Article 7 : Chaque arrêté de création de Bac Pro précise son secteur (Production ou Service) et la durée des P.F.M.P.</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Graphique 5" descr=""/>
          <p:cNvPicPr/>
          <p:nvPr/>
        </p:nvPicPr>
        <p:blipFill>
          <a:blip r:embed="rId1"/>
          <a:stretch/>
        </p:blipFill>
        <p:spPr>
          <a:xfrm>
            <a:off x="48240" y="140760"/>
            <a:ext cx="935280" cy="935280"/>
          </a:xfrm>
          <a:prstGeom prst="rect">
            <a:avLst/>
          </a:prstGeom>
          <a:ln w="0">
            <a:noFill/>
          </a:ln>
        </p:spPr>
      </p:pic>
      <p:sp>
        <p:nvSpPr>
          <p:cNvPr id="137" name="CustomShape 1"/>
          <p:cNvSpPr/>
          <p:nvPr/>
        </p:nvSpPr>
        <p:spPr>
          <a:xfrm>
            <a:off x="926280" y="219960"/>
            <a:ext cx="11265480" cy="640440"/>
          </a:xfrm>
          <a:prstGeom prst="rect">
            <a:avLst/>
          </a:prstGeom>
          <a:noFill/>
          <a:ln w="0">
            <a:noFill/>
          </a:ln>
        </p:spPr>
        <p:style>
          <a:lnRef idx="0"/>
          <a:fillRef idx="0"/>
          <a:effectRef idx="0"/>
          <a:fontRef idx="minor"/>
        </p:style>
        <p:txBody>
          <a:bodyPr>
            <a:spAutoFit/>
          </a:bodyPr>
          <a:p>
            <a:pPr algn="ctr">
              <a:lnSpc>
                <a:spcPct val="100000"/>
              </a:lnSpc>
            </a:pPr>
            <a:r>
              <a:rPr b="1" lang="fr-FR" sz="3600" spc="-1" strike="noStrike">
                <a:solidFill>
                  <a:srgbClr val="e35a10"/>
                </a:solidFill>
                <a:latin typeface="Calibri"/>
              </a:rPr>
              <a:t>Bac Pro – Grille Horaire hebdomadaire - Seconde</a:t>
            </a:r>
            <a:endParaRPr b="0" lang="fr-FR" sz="3600" spc="-1" strike="noStrike">
              <a:latin typeface="Arial"/>
            </a:endParaRPr>
          </a:p>
        </p:txBody>
      </p:sp>
      <p:pic>
        <p:nvPicPr>
          <p:cNvPr id="138" name="Image 4" descr=""/>
          <p:cNvPicPr/>
          <p:nvPr/>
        </p:nvPicPr>
        <p:blipFill>
          <a:blip r:embed="rId2"/>
          <a:stretch/>
        </p:blipFill>
        <p:spPr>
          <a:xfrm>
            <a:off x="0" y="876960"/>
            <a:ext cx="12191760" cy="5104080"/>
          </a:xfrm>
          <a:prstGeom prst="rect">
            <a:avLst/>
          </a:prstGeom>
          <a:ln w="0">
            <a:noFill/>
          </a:ln>
        </p:spPr>
      </p:pic>
      <p:sp>
        <p:nvSpPr>
          <p:cNvPr id="139" name="CustomShape 2"/>
          <p:cNvSpPr/>
          <p:nvPr/>
        </p:nvSpPr>
        <p:spPr>
          <a:xfrm>
            <a:off x="162000" y="6049440"/>
            <a:ext cx="609408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Physique - chimie ou langue vivante B</a:t>
            </a:r>
            <a:br/>
            <a:r>
              <a:rPr b="0" lang="fr-FR" sz="1800" spc="-1" strike="noStrike">
                <a:solidFill>
                  <a:srgbClr val="000000"/>
                </a:solidFill>
                <a:latin typeface="Calibri"/>
              </a:rPr>
              <a:t>(</a:t>
            </a:r>
            <a:r>
              <a:rPr b="0" lang="fr-FR" sz="1800" spc="-1" strike="noStrike" u="sng">
                <a:solidFill>
                  <a:srgbClr val="0563c1"/>
                </a:solidFill>
                <a:uFillTx/>
                <a:latin typeface="Calibri"/>
                <a:hlinkClick r:id="rId3"/>
              </a:rPr>
              <a:t>selon la spécialité Cf. annexe 1 – Arrêté du 19 avril 2019</a:t>
            </a:r>
            <a:r>
              <a:rPr b="0" lang="fr-FR" sz="1800" spc="-1" strike="noStrike">
                <a:solidFill>
                  <a:srgbClr val="000000"/>
                </a:solidFill>
                <a:latin typeface="Calibri"/>
              </a:rPr>
              <a:t>)</a:t>
            </a:r>
            <a:endParaRPr b="0" lang="fr-FR" sz="1800" spc="-1" strike="noStrike">
              <a:latin typeface="Arial"/>
            </a:endParaRPr>
          </a:p>
        </p:txBody>
      </p:sp>
      <p:sp>
        <p:nvSpPr>
          <p:cNvPr id="140" name="CustomShape 3"/>
          <p:cNvSpPr/>
          <p:nvPr/>
        </p:nvSpPr>
        <p:spPr>
          <a:xfrm>
            <a:off x="6095880" y="6038280"/>
            <a:ext cx="568296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Economie-gestion ou économie-droit </a:t>
            </a:r>
            <a:br/>
            <a:r>
              <a:rPr b="0" lang="fr-FR" sz="1800" spc="-1" strike="noStrike">
                <a:solidFill>
                  <a:srgbClr val="000000"/>
                </a:solidFill>
                <a:latin typeface="Calibri"/>
              </a:rPr>
              <a:t>(</a:t>
            </a:r>
            <a:r>
              <a:rPr b="0" lang="fr-FR" sz="1800" spc="-1" strike="noStrike" u="sng">
                <a:solidFill>
                  <a:srgbClr val="0563c1"/>
                </a:solidFill>
                <a:uFillTx/>
                <a:latin typeface="Calibri"/>
                <a:hlinkClick r:id="rId4"/>
              </a:rPr>
              <a:t>selon la spécialité Cf. annexe 1 – Arrêté du 19 avril 2019</a:t>
            </a:r>
            <a:r>
              <a:rPr b="0" lang="fr-FR" sz="1800" spc="-1" strike="noStrike">
                <a:solidFill>
                  <a:srgbClr val="000000"/>
                </a:solidFill>
                <a:latin typeface="Calibri"/>
              </a:rPr>
              <a:t>)</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Graphique 5" descr=""/>
          <p:cNvPicPr/>
          <p:nvPr/>
        </p:nvPicPr>
        <p:blipFill>
          <a:blip r:embed="rId1"/>
          <a:stretch/>
        </p:blipFill>
        <p:spPr>
          <a:xfrm>
            <a:off x="48240" y="140760"/>
            <a:ext cx="935280" cy="935280"/>
          </a:xfrm>
          <a:prstGeom prst="rect">
            <a:avLst/>
          </a:prstGeom>
          <a:ln w="0">
            <a:noFill/>
          </a:ln>
        </p:spPr>
      </p:pic>
      <p:sp>
        <p:nvSpPr>
          <p:cNvPr id="142" name="CustomShape 1"/>
          <p:cNvSpPr/>
          <p:nvPr/>
        </p:nvSpPr>
        <p:spPr>
          <a:xfrm>
            <a:off x="926280" y="219960"/>
            <a:ext cx="11265480" cy="640440"/>
          </a:xfrm>
          <a:prstGeom prst="rect">
            <a:avLst/>
          </a:prstGeom>
          <a:noFill/>
          <a:ln w="0">
            <a:noFill/>
          </a:ln>
        </p:spPr>
        <p:style>
          <a:lnRef idx="0"/>
          <a:fillRef idx="0"/>
          <a:effectRef idx="0"/>
          <a:fontRef idx="minor"/>
        </p:style>
        <p:txBody>
          <a:bodyPr>
            <a:spAutoFit/>
          </a:bodyPr>
          <a:p>
            <a:pPr algn="ctr">
              <a:lnSpc>
                <a:spcPct val="100000"/>
              </a:lnSpc>
            </a:pPr>
            <a:r>
              <a:rPr b="1" lang="fr-FR" sz="3600" spc="-1" strike="noStrike">
                <a:solidFill>
                  <a:srgbClr val="e35a10"/>
                </a:solidFill>
                <a:latin typeface="Calibri"/>
              </a:rPr>
              <a:t>Bac Pro – Grille Horaire hebdomadaire - Première</a:t>
            </a:r>
            <a:endParaRPr b="0" lang="fr-FR" sz="3600" spc="-1" strike="noStrike">
              <a:latin typeface="Arial"/>
            </a:endParaRPr>
          </a:p>
        </p:txBody>
      </p:sp>
      <p:pic>
        <p:nvPicPr>
          <p:cNvPr id="143" name="Image 4" descr=""/>
          <p:cNvPicPr/>
          <p:nvPr/>
        </p:nvPicPr>
        <p:blipFill>
          <a:blip r:embed="rId2"/>
          <a:stretch/>
        </p:blipFill>
        <p:spPr>
          <a:xfrm>
            <a:off x="48240" y="1283760"/>
            <a:ext cx="12191760" cy="49467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Graphique 5" descr=""/>
          <p:cNvPicPr/>
          <p:nvPr/>
        </p:nvPicPr>
        <p:blipFill>
          <a:blip r:embed="rId1"/>
          <a:stretch/>
        </p:blipFill>
        <p:spPr>
          <a:xfrm>
            <a:off x="48240" y="140760"/>
            <a:ext cx="935280" cy="935280"/>
          </a:xfrm>
          <a:prstGeom prst="rect">
            <a:avLst/>
          </a:prstGeom>
          <a:ln w="0">
            <a:noFill/>
          </a:ln>
        </p:spPr>
      </p:pic>
      <p:sp>
        <p:nvSpPr>
          <p:cNvPr id="145" name="CustomShape 1"/>
          <p:cNvSpPr/>
          <p:nvPr/>
        </p:nvSpPr>
        <p:spPr>
          <a:xfrm>
            <a:off x="926280" y="219960"/>
            <a:ext cx="11265480" cy="640440"/>
          </a:xfrm>
          <a:prstGeom prst="rect">
            <a:avLst/>
          </a:prstGeom>
          <a:noFill/>
          <a:ln w="0">
            <a:noFill/>
          </a:ln>
        </p:spPr>
        <p:style>
          <a:lnRef idx="0"/>
          <a:fillRef idx="0"/>
          <a:effectRef idx="0"/>
          <a:fontRef idx="minor"/>
        </p:style>
        <p:txBody>
          <a:bodyPr>
            <a:spAutoFit/>
          </a:bodyPr>
          <a:p>
            <a:pPr algn="ctr">
              <a:lnSpc>
                <a:spcPct val="100000"/>
              </a:lnSpc>
            </a:pPr>
            <a:r>
              <a:rPr b="1" lang="fr-FR" sz="3600" spc="-1" strike="noStrike">
                <a:solidFill>
                  <a:srgbClr val="e35a10"/>
                </a:solidFill>
                <a:latin typeface="Calibri"/>
              </a:rPr>
              <a:t>Bac Pro – Grille Horaire hebdomadaire - Terminale</a:t>
            </a:r>
            <a:endParaRPr b="0" lang="fr-FR" sz="3600" spc="-1" strike="noStrike">
              <a:latin typeface="Arial"/>
            </a:endParaRPr>
          </a:p>
        </p:txBody>
      </p:sp>
      <p:pic>
        <p:nvPicPr>
          <p:cNvPr id="146" name="Image 4" descr=""/>
          <p:cNvPicPr/>
          <p:nvPr/>
        </p:nvPicPr>
        <p:blipFill>
          <a:blip r:embed="rId2"/>
          <a:stretch/>
        </p:blipFill>
        <p:spPr>
          <a:xfrm>
            <a:off x="0" y="906120"/>
            <a:ext cx="12191760" cy="50454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Graphique 5" descr=""/>
          <p:cNvPicPr/>
          <p:nvPr/>
        </p:nvPicPr>
        <p:blipFill>
          <a:blip r:embed="rId1"/>
          <a:stretch/>
        </p:blipFill>
        <p:spPr>
          <a:xfrm>
            <a:off x="237960" y="140760"/>
            <a:ext cx="935280" cy="935280"/>
          </a:xfrm>
          <a:prstGeom prst="rect">
            <a:avLst/>
          </a:prstGeom>
          <a:ln w="0">
            <a:noFill/>
          </a:ln>
        </p:spPr>
      </p:pic>
      <p:sp>
        <p:nvSpPr>
          <p:cNvPr id="148" name="CustomShape 1"/>
          <p:cNvSpPr/>
          <p:nvPr/>
        </p:nvSpPr>
        <p:spPr>
          <a:xfrm>
            <a:off x="2208240" y="140760"/>
            <a:ext cx="754344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Bac Pro – Grille Horaire</a:t>
            </a:r>
            <a:endParaRPr b="0" lang="fr-FR" sz="3600" spc="-1" strike="noStrike">
              <a:latin typeface="Arial"/>
            </a:endParaRPr>
          </a:p>
        </p:txBody>
      </p:sp>
      <p:sp>
        <p:nvSpPr>
          <p:cNvPr id="149" name="CustomShape 2"/>
          <p:cNvSpPr/>
          <p:nvPr/>
        </p:nvSpPr>
        <p:spPr>
          <a:xfrm>
            <a:off x="335520" y="798480"/>
            <a:ext cx="11617920" cy="5514840"/>
          </a:xfrm>
          <a:prstGeom prst="rect">
            <a:avLst/>
          </a:prstGeom>
          <a:noFill/>
          <a:ln w="0">
            <a:noFill/>
          </a:ln>
        </p:spPr>
        <p:style>
          <a:lnRef idx="0"/>
          <a:fillRef idx="0"/>
          <a:effectRef idx="0"/>
          <a:fontRef idx="minor"/>
        </p:style>
        <p:txBody>
          <a:bodyPr lIns="90000" rIns="90000" tIns="45000" bIns="45000">
            <a:spAutoFit/>
          </a:bodyPr>
          <a:p>
            <a:pPr marL="914400">
              <a:lnSpc>
                <a:spcPct val="100000"/>
              </a:lnSpc>
            </a:pPr>
            <a:r>
              <a:rPr b="0" lang="fr-FR" sz="1600" spc="-1" strike="noStrike">
                <a:solidFill>
                  <a:srgbClr val="000000"/>
                </a:solidFill>
                <a:latin typeface="arial"/>
              </a:rPr>
              <a:t>ANNEXE 2 : VOLUME COMPLÉMENTAIRE D'HEURES-PROFESSEUR</a:t>
            </a:r>
            <a:endParaRPr b="0" lang="fr-FR" sz="1600" spc="-1" strike="noStrike">
              <a:latin typeface="Arial"/>
            </a:endParaRPr>
          </a:p>
          <a:p>
            <a:pPr>
              <a:lnSpc>
                <a:spcPct val="100000"/>
              </a:lnSpc>
            </a:pPr>
            <a:br/>
            <a:r>
              <a:rPr b="1" lang="fr-FR" sz="1800" spc="-1" strike="noStrike" u="sng">
                <a:solidFill>
                  <a:srgbClr val="333333"/>
                </a:solidFill>
                <a:uFillTx/>
                <a:latin typeface="Gotham Narrow"/>
              </a:rPr>
              <a:t>En seconde et en première</a:t>
            </a:r>
            <a:endParaRPr b="0" lang="fr-FR" sz="1800" spc="-1" strike="noStrike">
              <a:latin typeface="Arial"/>
            </a:endParaRPr>
          </a:p>
          <a:p>
            <a:pPr indent="-216000">
              <a:lnSpc>
                <a:spcPct val="100000"/>
              </a:lnSpc>
              <a:buClr>
                <a:srgbClr val="333333"/>
              </a:buClr>
              <a:buFont typeface="Arial"/>
              <a:buChar char="•"/>
            </a:pPr>
            <a:r>
              <a:rPr b="1" lang="fr-FR" sz="1800" spc="-1" strike="noStrike">
                <a:solidFill>
                  <a:srgbClr val="333333"/>
                </a:solidFill>
                <a:latin typeface="Gotham Narrow"/>
              </a:rPr>
              <a:t>Pour les spécialités du secteur de la production :</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Pour les divisions dont l’effectif est supérieur à 15 élèves, le volume complémentaire est égal au nombre total des élèves de ces divisions, divisé par 20 et multiplié par </a:t>
            </a:r>
            <a:r>
              <a:rPr b="1" lang="fr-FR" sz="1800" spc="-1" strike="noStrike">
                <a:solidFill>
                  <a:srgbClr val="333333"/>
                </a:solidFill>
                <a:latin typeface="Gotham Narrow"/>
              </a:rPr>
              <a:t>16</a:t>
            </a:r>
            <a:r>
              <a:rPr b="0" lang="fr-FR" sz="1800" spc="-1" strike="noStrike">
                <a:solidFill>
                  <a:srgbClr val="333333"/>
                </a:solidFill>
                <a:latin typeface="Gotham Narrow"/>
              </a:rPr>
              <a:t>.</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Pour les divisions dont les effectifs sont inférieurs ou égaux à 15 </a:t>
            </a:r>
            <a:r>
              <a:rPr b="1" lang="fr-FR" sz="1800" spc="-1" strike="noStrike">
                <a:solidFill>
                  <a:srgbClr val="333333"/>
                </a:solidFill>
                <a:latin typeface="Gotham Narrow"/>
              </a:rPr>
              <a:t>et regroupés pour certains enseignements avec des divisions de spécialités différentes</a:t>
            </a:r>
            <a:r>
              <a:rPr b="0" lang="fr-FR" sz="1800" spc="-1" strike="noStrike">
                <a:solidFill>
                  <a:srgbClr val="333333"/>
                </a:solidFill>
                <a:latin typeface="Gotham Narrow"/>
              </a:rPr>
              <a:t>, le volume complémentaire d’heures-professeur est égal au nombre d’élèves de ces divisions, divisé par 20 et multiplié par </a:t>
            </a:r>
            <a:r>
              <a:rPr b="1" lang="fr-FR" sz="1800" spc="-1" strike="noStrike">
                <a:solidFill>
                  <a:srgbClr val="333333"/>
                </a:solidFill>
                <a:latin typeface="Gotham Narrow"/>
              </a:rPr>
              <a:t>8</a:t>
            </a:r>
            <a:r>
              <a:rPr b="0" lang="fr-FR" sz="1800" spc="-1" strike="noStrike">
                <a:solidFill>
                  <a:srgbClr val="333333"/>
                </a:solidFill>
                <a:latin typeface="Gotham Narrow"/>
              </a:rPr>
              <a:t>.</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Les autres divisions dont l’effectif est inférieur ou égal à 15 ne donnent droit à aucun volume complémentaire d’heures-professeur.</a:t>
            </a:r>
            <a:endParaRPr b="0" lang="fr-FR" sz="1800" spc="-1" strike="noStrike">
              <a:latin typeface="Arial"/>
            </a:endParaRPr>
          </a:p>
          <a:p>
            <a:pPr>
              <a:lnSpc>
                <a:spcPct val="100000"/>
              </a:lnSpc>
            </a:pPr>
            <a:r>
              <a:rPr b="0" lang="fr-FR" sz="1800" spc="-1" strike="noStrike">
                <a:solidFill>
                  <a:srgbClr val="333333"/>
                </a:solidFill>
                <a:latin typeface="Gotham Narrow"/>
              </a:rPr>
              <a:t> </a:t>
            </a:r>
            <a:endParaRPr b="0" lang="fr-FR" sz="1800" spc="-1" strike="noStrike">
              <a:latin typeface="Arial"/>
            </a:endParaRPr>
          </a:p>
          <a:p>
            <a:pPr indent="-216000">
              <a:lnSpc>
                <a:spcPct val="100000"/>
              </a:lnSpc>
              <a:buClr>
                <a:srgbClr val="333333"/>
              </a:buClr>
              <a:buFont typeface="Arial"/>
              <a:buChar char="•"/>
            </a:pPr>
            <a:r>
              <a:rPr b="1" lang="fr-FR" sz="1800" spc="-1" strike="noStrike">
                <a:solidFill>
                  <a:srgbClr val="333333"/>
                </a:solidFill>
                <a:latin typeface="Gotham Narrow"/>
              </a:rPr>
              <a:t>Pour les spécialités du secteur des services :</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Pour les divisions dont l’effectif est supérieur à 18 élèves, le volume complémentaire d’heures-professeur est égal au nombre total des élèves de ces divisions, divisé par 24 et multiplié par </a:t>
            </a:r>
            <a:r>
              <a:rPr b="1" lang="fr-FR" sz="1800" spc="-1" strike="noStrike">
                <a:solidFill>
                  <a:srgbClr val="333333"/>
                </a:solidFill>
                <a:latin typeface="Gotham Narrow"/>
              </a:rPr>
              <a:t>16</a:t>
            </a:r>
            <a:r>
              <a:rPr b="0" lang="fr-FR" sz="1800" spc="-1" strike="noStrike">
                <a:solidFill>
                  <a:srgbClr val="333333"/>
                </a:solidFill>
                <a:latin typeface="Gotham Narrow"/>
              </a:rPr>
              <a:t>.</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Pour les divisions dont les effectifs sont inférieurs ou égaux à 18 </a:t>
            </a:r>
            <a:r>
              <a:rPr b="1" lang="fr-FR" sz="1800" spc="-1" strike="noStrike">
                <a:solidFill>
                  <a:srgbClr val="333333"/>
                </a:solidFill>
                <a:latin typeface="Gotham Narrow"/>
              </a:rPr>
              <a:t>et regroupés pour certains enseignements avec des divisions de spécialités différentes,</a:t>
            </a:r>
            <a:r>
              <a:rPr b="0" lang="fr-FR" sz="1800" spc="-1" strike="noStrike">
                <a:solidFill>
                  <a:srgbClr val="333333"/>
                </a:solidFill>
                <a:latin typeface="Gotham Narrow"/>
              </a:rPr>
              <a:t> le volume complémentaire d’heures-professeur est égal au nombre d’élèves de ces divisions, divisé par 24 et multiplié par </a:t>
            </a:r>
            <a:r>
              <a:rPr b="1" lang="fr-FR" sz="1800" spc="-1" strike="noStrike">
                <a:solidFill>
                  <a:srgbClr val="333333"/>
                </a:solidFill>
                <a:latin typeface="Gotham Narrow"/>
              </a:rPr>
              <a:t>8</a:t>
            </a:r>
            <a:r>
              <a:rPr b="0" lang="fr-FR" sz="1800" spc="-1" strike="noStrike">
                <a:solidFill>
                  <a:srgbClr val="333333"/>
                </a:solidFill>
                <a:latin typeface="Gotham Narrow"/>
              </a:rPr>
              <a:t>.</a:t>
            </a:r>
            <a:endParaRPr b="0" lang="fr-FR" sz="1800" spc="-1" strike="noStrike">
              <a:latin typeface="Arial"/>
            </a:endParaRPr>
          </a:p>
          <a:p>
            <a:pPr lvl="1" marL="743040" indent="-285480">
              <a:lnSpc>
                <a:spcPct val="100000"/>
              </a:lnSpc>
              <a:buClr>
                <a:srgbClr val="333333"/>
              </a:buClr>
              <a:buFont typeface="Arial"/>
              <a:buChar char="•"/>
            </a:pPr>
            <a:r>
              <a:rPr b="0" lang="fr-FR" sz="1800" spc="-1" strike="noStrike">
                <a:solidFill>
                  <a:srgbClr val="333333"/>
                </a:solidFill>
                <a:latin typeface="Gotham Narrow"/>
              </a:rPr>
              <a:t>Les autres divisions dont l’effectif est inférieur ou égal à 18 ne donnent droit à aucun volume complémentaire d’heures-professeur.</a:t>
            </a:r>
            <a:endParaRPr b="0" lang="fr-FR" sz="1800" spc="-1" strike="noStrike">
              <a:latin typeface="Arial"/>
            </a:endParaRPr>
          </a:p>
        </p:txBody>
      </p:sp>
      <p:sp>
        <p:nvSpPr>
          <p:cNvPr id="150" name="CustomShape 3"/>
          <p:cNvSpPr/>
          <p:nvPr/>
        </p:nvSpPr>
        <p:spPr>
          <a:xfrm>
            <a:off x="8651520" y="786960"/>
            <a:ext cx="3302280" cy="364680"/>
          </a:xfrm>
          <a:prstGeom prst="rect">
            <a:avLst/>
          </a:prstGeom>
          <a:noFill/>
          <a:ln w="57150">
            <a:solidFill>
              <a:srgbClr val="e35a10"/>
            </a:solidFill>
            <a:round/>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Téléchargez le tract 2 pages : </a:t>
            </a:r>
            <a:r>
              <a:rPr b="0" lang="fr-FR" sz="1800" spc="-1" strike="noStrike" u="sng">
                <a:solidFill>
                  <a:srgbClr val="0563c1"/>
                </a:solidFill>
                <a:uFillTx/>
                <a:latin typeface="Calibri"/>
                <a:hlinkClick r:id="rId2"/>
              </a:rPr>
              <a:t>ici</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Graphique 5" descr=""/>
          <p:cNvPicPr/>
          <p:nvPr/>
        </p:nvPicPr>
        <p:blipFill>
          <a:blip r:embed="rId1"/>
          <a:stretch/>
        </p:blipFill>
        <p:spPr>
          <a:xfrm>
            <a:off x="237960" y="140760"/>
            <a:ext cx="935280" cy="935280"/>
          </a:xfrm>
          <a:prstGeom prst="rect">
            <a:avLst/>
          </a:prstGeom>
          <a:ln w="0">
            <a:noFill/>
          </a:ln>
        </p:spPr>
      </p:pic>
      <p:sp>
        <p:nvSpPr>
          <p:cNvPr id="152" name="CustomShape 1"/>
          <p:cNvSpPr/>
          <p:nvPr/>
        </p:nvSpPr>
        <p:spPr>
          <a:xfrm>
            <a:off x="2208240" y="140760"/>
            <a:ext cx="754344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Bac Pro – Grille Horaire</a:t>
            </a:r>
            <a:endParaRPr b="0" lang="fr-FR" sz="3600" spc="-1" strike="noStrike">
              <a:latin typeface="Arial"/>
            </a:endParaRPr>
          </a:p>
        </p:txBody>
      </p:sp>
      <p:sp>
        <p:nvSpPr>
          <p:cNvPr id="153" name="CustomShape 2"/>
          <p:cNvSpPr/>
          <p:nvPr/>
        </p:nvSpPr>
        <p:spPr>
          <a:xfrm>
            <a:off x="335520" y="798480"/>
            <a:ext cx="11617920" cy="5718600"/>
          </a:xfrm>
          <a:prstGeom prst="rect">
            <a:avLst/>
          </a:prstGeom>
          <a:noFill/>
          <a:ln w="0">
            <a:noFill/>
          </a:ln>
        </p:spPr>
        <p:style>
          <a:lnRef idx="0"/>
          <a:fillRef idx="0"/>
          <a:effectRef idx="0"/>
          <a:fontRef idx="minor"/>
        </p:style>
        <p:txBody>
          <a:bodyPr lIns="90000" rIns="90000" tIns="45000" bIns="45000">
            <a:spAutoFit/>
          </a:bodyPr>
          <a:p>
            <a:pPr marL="914400">
              <a:lnSpc>
                <a:spcPct val="100000"/>
              </a:lnSpc>
            </a:pPr>
            <a:r>
              <a:rPr b="0" lang="fr-FR" sz="1600" spc="-1" strike="noStrike">
                <a:solidFill>
                  <a:srgbClr val="000000"/>
                </a:solidFill>
                <a:latin typeface="arial"/>
              </a:rPr>
              <a:t>ANNEXE 2 : VOLUME COMPLÉMENTAIRE D'HEURES-PROFESSEUR</a:t>
            </a:r>
            <a:endParaRPr b="0" lang="fr-FR" sz="1600" spc="-1" strike="noStrike">
              <a:latin typeface="Arial"/>
            </a:endParaRPr>
          </a:p>
          <a:p>
            <a:pPr>
              <a:lnSpc>
                <a:spcPct val="100000"/>
              </a:lnSpc>
            </a:pPr>
            <a:br/>
            <a:r>
              <a:rPr b="1" lang="fr-FR" sz="1800" spc="-1" strike="noStrike" u="sng">
                <a:solidFill>
                  <a:srgbClr val="333333"/>
                </a:solidFill>
                <a:uFillTx/>
                <a:latin typeface="Gotham Narrow"/>
              </a:rPr>
              <a:t>En terminale</a:t>
            </a:r>
            <a:endParaRPr b="0" lang="fr-FR" sz="1800" spc="-1" strike="noStrike">
              <a:latin typeface="Arial"/>
            </a:endParaRPr>
          </a:p>
          <a:p>
            <a:pPr>
              <a:lnSpc>
                <a:spcPct val="100000"/>
              </a:lnSpc>
            </a:pPr>
            <a:r>
              <a:rPr b="0" lang="fr-FR" sz="1600" spc="-1" strike="noStrike">
                <a:solidFill>
                  <a:srgbClr val="000000"/>
                </a:solidFill>
                <a:latin typeface="arial"/>
              </a:rPr>
              <a:t>1. Spécialités relevant du </a:t>
            </a:r>
            <a:r>
              <a:rPr b="1" lang="fr-FR" sz="1600" spc="-1" strike="noStrike">
                <a:solidFill>
                  <a:srgbClr val="000000"/>
                </a:solidFill>
                <a:latin typeface="arial"/>
              </a:rPr>
              <a:t>secteur de la production </a:t>
            </a:r>
            <a:r>
              <a:rPr b="0" lang="fr-FR" sz="1600" spc="-1" strike="noStrike">
                <a:solidFill>
                  <a:srgbClr val="000000"/>
                </a:solidFill>
                <a:latin typeface="arial"/>
              </a:rPr>
              <a:t>:</a:t>
            </a:r>
            <a:br/>
            <a:r>
              <a:rPr b="0" lang="fr-FR" sz="1600" spc="-1" strike="noStrike">
                <a:solidFill>
                  <a:srgbClr val="000000"/>
                </a:solidFill>
                <a:latin typeface="Wingdings"/>
              </a:rPr>
              <a:t></a:t>
            </a:r>
            <a:r>
              <a:rPr b="0" lang="fr-FR" sz="1600" spc="-1" strike="noStrike">
                <a:solidFill>
                  <a:srgbClr val="000000"/>
                </a:solidFill>
                <a:latin typeface="arial"/>
              </a:rPr>
              <a:t> Pour les divisions dont l'effectif est supérieur à 15 élèves, le volume complémentaire d'heures-professeur est égal au nombre total des élèves de ces divisions, divisé par </a:t>
            </a:r>
            <a:r>
              <a:rPr b="1" lang="fr-FR" sz="1600" spc="-1" strike="noStrike">
                <a:solidFill>
                  <a:srgbClr val="000000"/>
                </a:solidFill>
                <a:latin typeface="arial"/>
              </a:rPr>
              <a:t>20</a:t>
            </a:r>
            <a:r>
              <a:rPr b="0" lang="fr-FR" sz="1600" spc="-1" strike="noStrike">
                <a:solidFill>
                  <a:srgbClr val="000000"/>
                </a:solidFill>
                <a:latin typeface="arial"/>
              </a:rPr>
              <a:t> et multiplié par </a:t>
            </a:r>
            <a:r>
              <a:rPr b="1" lang="fr-FR" sz="1600" spc="-1" strike="noStrike">
                <a:solidFill>
                  <a:srgbClr val="000000"/>
                </a:solidFill>
                <a:latin typeface="arial"/>
              </a:rPr>
              <a:t>13,5.</a:t>
            </a:r>
            <a:br/>
            <a:r>
              <a:rPr b="0" lang="fr-FR" sz="1600" spc="-1" strike="noStrike">
                <a:solidFill>
                  <a:srgbClr val="000000"/>
                </a:solidFill>
                <a:latin typeface="Wingdings"/>
              </a:rPr>
              <a:t></a:t>
            </a:r>
            <a:r>
              <a:rPr b="0" lang="fr-FR" sz="1600" spc="-1" strike="noStrike">
                <a:solidFill>
                  <a:srgbClr val="000000"/>
                </a:solidFill>
                <a:latin typeface="arial"/>
              </a:rPr>
              <a:t> Pour les divisions dont les effectifs sont inférieurs ou égaux à 15 et regroupés pour certains enseignements avec des divisions de spécialités différentes, le volume complémentaire d'heures-professeur est égal au nombre d'élèves de ces divisions, divisé par </a:t>
            </a:r>
            <a:r>
              <a:rPr b="1" lang="fr-FR" sz="1600" spc="-1" strike="noStrike">
                <a:solidFill>
                  <a:srgbClr val="000000"/>
                </a:solidFill>
                <a:latin typeface="arial"/>
              </a:rPr>
              <a:t>20</a:t>
            </a:r>
            <a:r>
              <a:rPr b="0" lang="fr-FR" sz="1600" spc="-1" strike="noStrike">
                <a:solidFill>
                  <a:srgbClr val="000000"/>
                </a:solidFill>
                <a:latin typeface="arial"/>
              </a:rPr>
              <a:t> et multiplié par </a:t>
            </a:r>
            <a:r>
              <a:rPr b="1" lang="fr-FR" sz="1600" spc="-1" strike="noStrike">
                <a:solidFill>
                  <a:srgbClr val="000000"/>
                </a:solidFill>
                <a:latin typeface="arial"/>
              </a:rPr>
              <a:t>6,75</a:t>
            </a:r>
            <a:r>
              <a:rPr b="0" lang="fr-FR" sz="1600" spc="-1" strike="noStrike">
                <a:solidFill>
                  <a:srgbClr val="000000"/>
                </a:solidFill>
                <a:latin typeface="arial"/>
              </a:rPr>
              <a:t>.</a:t>
            </a:r>
            <a:br/>
            <a:r>
              <a:rPr b="0" lang="fr-FR" sz="1600" spc="-1" strike="noStrike">
                <a:solidFill>
                  <a:srgbClr val="000000"/>
                </a:solidFill>
                <a:latin typeface="Wingdings"/>
              </a:rPr>
              <a:t></a:t>
            </a:r>
            <a:r>
              <a:rPr b="0" lang="fr-FR" sz="1600" spc="-1" strike="noStrike">
                <a:solidFill>
                  <a:srgbClr val="000000"/>
                </a:solidFill>
                <a:latin typeface="arial"/>
              </a:rPr>
              <a:t> Les autres divisions dont l'effectif est inférieur ou égal à 15 ne donnent droit à aucun volume complémentaire d'heures-professeur.</a:t>
            </a:r>
            <a:endParaRPr b="0" lang="fr-FR" sz="1600" spc="-1" strike="noStrike">
              <a:latin typeface="Arial"/>
            </a:endParaRPr>
          </a:p>
          <a:p>
            <a:pPr>
              <a:lnSpc>
                <a:spcPct val="100000"/>
              </a:lnSpc>
            </a:pPr>
            <a:br/>
            <a:r>
              <a:rPr b="0" lang="fr-FR" sz="1600" spc="-1" strike="noStrike">
                <a:solidFill>
                  <a:srgbClr val="000000"/>
                </a:solidFill>
                <a:latin typeface="arial"/>
              </a:rPr>
              <a:t>2. Spécialités relevant du </a:t>
            </a:r>
            <a:r>
              <a:rPr b="1" lang="fr-FR" sz="1600" spc="-1" strike="noStrike">
                <a:solidFill>
                  <a:srgbClr val="000000"/>
                </a:solidFill>
                <a:latin typeface="arial"/>
              </a:rPr>
              <a:t>secteur des services </a:t>
            </a:r>
            <a:r>
              <a:rPr b="0" lang="fr-FR" sz="1600" spc="-1" strike="noStrike">
                <a:solidFill>
                  <a:srgbClr val="000000"/>
                </a:solidFill>
                <a:latin typeface="arial"/>
              </a:rPr>
              <a:t>:</a:t>
            </a:r>
            <a:br/>
            <a:r>
              <a:rPr b="0" lang="fr-FR" sz="1600" spc="-1" strike="noStrike">
                <a:solidFill>
                  <a:srgbClr val="000000"/>
                </a:solidFill>
                <a:latin typeface="Wingdings"/>
              </a:rPr>
              <a:t></a:t>
            </a:r>
            <a:r>
              <a:rPr b="0" lang="fr-FR" sz="1600" spc="-1" strike="noStrike">
                <a:solidFill>
                  <a:srgbClr val="000000"/>
                </a:solidFill>
                <a:latin typeface="arial"/>
              </a:rPr>
              <a:t> Pour les divisions dont l'effectif est supérieur à 18 élèves, le volume complémentaire d'heures-professeur est égal au nombre total des élèves de ces divisions, divisé par </a:t>
            </a:r>
            <a:r>
              <a:rPr b="1" lang="fr-FR" sz="1600" spc="-1" strike="noStrike">
                <a:solidFill>
                  <a:srgbClr val="000000"/>
                </a:solidFill>
                <a:latin typeface="arial"/>
              </a:rPr>
              <a:t>24</a:t>
            </a:r>
            <a:r>
              <a:rPr b="0" lang="fr-FR" sz="1600" spc="-1" strike="noStrike">
                <a:solidFill>
                  <a:srgbClr val="000000"/>
                </a:solidFill>
                <a:latin typeface="arial"/>
              </a:rPr>
              <a:t> et multiplié par </a:t>
            </a:r>
            <a:r>
              <a:rPr b="1" lang="fr-FR" sz="1600" spc="-1" strike="noStrike">
                <a:solidFill>
                  <a:srgbClr val="000000"/>
                </a:solidFill>
                <a:latin typeface="arial"/>
              </a:rPr>
              <a:t>13,5</a:t>
            </a:r>
            <a:r>
              <a:rPr b="0" lang="fr-FR" sz="1600" spc="-1" strike="noStrike">
                <a:solidFill>
                  <a:srgbClr val="000000"/>
                </a:solidFill>
                <a:latin typeface="arial"/>
              </a:rPr>
              <a:t>.</a:t>
            </a:r>
            <a:br/>
            <a:r>
              <a:rPr b="0" lang="fr-FR" sz="1600" spc="-1" strike="noStrike">
                <a:solidFill>
                  <a:srgbClr val="000000"/>
                </a:solidFill>
                <a:latin typeface="Wingdings"/>
              </a:rPr>
              <a:t></a:t>
            </a:r>
            <a:r>
              <a:rPr b="0" lang="fr-FR" sz="1600" spc="-1" strike="noStrike">
                <a:solidFill>
                  <a:srgbClr val="000000"/>
                </a:solidFill>
                <a:latin typeface="arial"/>
              </a:rPr>
              <a:t> Pour les divisions dont les effectifs sont inférieurs ou égaux à 18 et regroupés pour certains enseignements avec des divisions de spécialités différentes, le volume complémentaire d'heures-professeur est égal au nombre d'élèves de ces divisions, divisé par </a:t>
            </a:r>
            <a:r>
              <a:rPr b="1" lang="fr-FR" sz="1600" spc="-1" strike="noStrike">
                <a:solidFill>
                  <a:srgbClr val="000000"/>
                </a:solidFill>
                <a:latin typeface="arial"/>
              </a:rPr>
              <a:t>24</a:t>
            </a:r>
            <a:r>
              <a:rPr b="0" lang="fr-FR" sz="1600" spc="-1" strike="noStrike">
                <a:solidFill>
                  <a:srgbClr val="000000"/>
                </a:solidFill>
                <a:latin typeface="arial"/>
              </a:rPr>
              <a:t> et multiplié par </a:t>
            </a:r>
            <a:r>
              <a:rPr b="1" lang="fr-FR" sz="1600" spc="-1" strike="noStrike">
                <a:solidFill>
                  <a:srgbClr val="000000"/>
                </a:solidFill>
                <a:latin typeface="arial"/>
              </a:rPr>
              <a:t>6,75</a:t>
            </a:r>
            <a:r>
              <a:rPr b="0" lang="fr-FR" sz="1600" spc="-1" strike="noStrike">
                <a:solidFill>
                  <a:srgbClr val="000000"/>
                </a:solidFill>
                <a:latin typeface="arial"/>
              </a:rPr>
              <a:t>.</a:t>
            </a:r>
            <a:br/>
            <a:r>
              <a:rPr b="0" lang="fr-FR" sz="1600" spc="-1" strike="noStrike">
                <a:solidFill>
                  <a:srgbClr val="000000"/>
                </a:solidFill>
                <a:latin typeface="Wingdings"/>
              </a:rPr>
              <a:t></a:t>
            </a:r>
            <a:r>
              <a:rPr b="0" lang="fr-FR" sz="1600" spc="-1" strike="noStrike">
                <a:solidFill>
                  <a:srgbClr val="000000"/>
                </a:solidFill>
                <a:latin typeface="arial"/>
              </a:rPr>
              <a:t> Les autres divisions dont l'effectif est inférieur ou égal à 18 ne donnent droit à aucun volume complémentaire d'heures-professeur.</a:t>
            </a:r>
            <a:endParaRPr b="0" lang="fr-FR" sz="1600" spc="-1" strike="noStrike">
              <a:latin typeface="Arial"/>
            </a:endParaRPr>
          </a:p>
          <a:p>
            <a:pPr>
              <a:lnSpc>
                <a:spcPct val="100000"/>
              </a:lnSpc>
            </a:pPr>
            <a:br/>
            <a:r>
              <a:rPr b="0" lang="fr-FR" sz="1600" spc="-1" strike="noStrike">
                <a:solidFill>
                  <a:srgbClr val="000000"/>
                </a:solidFill>
                <a:latin typeface="arial"/>
              </a:rPr>
              <a:t>Les volumes complémentaires d'heures-professeur ainsi calculés sont </a:t>
            </a:r>
            <a:r>
              <a:rPr b="1" lang="fr-FR" sz="1600" spc="-1" strike="noStrike">
                <a:solidFill>
                  <a:srgbClr val="000000"/>
                </a:solidFill>
                <a:latin typeface="arial"/>
              </a:rPr>
              <a:t>globalisés puis répartis par l'établissement</a:t>
            </a:r>
            <a:r>
              <a:rPr b="0" lang="fr-FR" sz="1600" spc="-1" strike="noStrike">
                <a:solidFill>
                  <a:srgbClr val="000000"/>
                </a:solidFill>
                <a:latin typeface="arial"/>
              </a:rPr>
              <a:t>, en tenant compte des besoins dans les enseignements généraux.</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Graphique 5" descr=""/>
          <p:cNvPicPr/>
          <p:nvPr/>
        </p:nvPicPr>
        <p:blipFill>
          <a:blip r:embed="rId1"/>
          <a:stretch/>
        </p:blipFill>
        <p:spPr>
          <a:xfrm>
            <a:off x="237960" y="140760"/>
            <a:ext cx="935280" cy="935280"/>
          </a:xfrm>
          <a:prstGeom prst="rect">
            <a:avLst/>
          </a:prstGeom>
          <a:ln w="0">
            <a:noFill/>
          </a:ln>
        </p:spPr>
      </p:pic>
      <p:sp>
        <p:nvSpPr>
          <p:cNvPr id="155" name="CustomShape 1"/>
          <p:cNvSpPr/>
          <p:nvPr/>
        </p:nvSpPr>
        <p:spPr>
          <a:xfrm>
            <a:off x="4067640" y="140760"/>
            <a:ext cx="382464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CAP</a:t>
            </a:r>
            <a:endParaRPr b="0" lang="fr-FR" sz="3600" spc="-1" strike="noStrike">
              <a:latin typeface="Arial"/>
            </a:endParaRPr>
          </a:p>
        </p:txBody>
      </p:sp>
      <p:sp>
        <p:nvSpPr>
          <p:cNvPr id="156" name="CustomShape 2"/>
          <p:cNvSpPr/>
          <p:nvPr/>
        </p:nvSpPr>
        <p:spPr>
          <a:xfrm>
            <a:off x="92520" y="1421640"/>
            <a:ext cx="1091448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400" spc="-1" strike="noStrike" u="sng">
                <a:solidFill>
                  <a:srgbClr val="0070c0"/>
                </a:solidFill>
                <a:uFillTx/>
                <a:latin typeface="arial"/>
              </a:rPr>
              <a:t>Arrêté du 21 novembre 2018 relatif aux enseignements dispensés dans les formations sous statut scolaire préparant au CAP</a:t>
            </a:r>
            <a:endParaRPr b="0" lang="fr-FR" sz="1400" spc="-1" strike="noStrike">
              <a:latin typeface="Arial"/>
            </a:endParaRPr>
          </a:p>
        </p:txBody>
      </p:sp>
      <p:sp>
        <p:nvSpPr>
          <p:cNvPr id="157" name="CustomShape 3"/>
          <p:cNvSpPr/>
          <p:nvPr/>
        </p:nvSpPr>
        <p:spPr>
          <a:xfrm>
            <a:off x="2909160" y="735120"/>
            <a:ext cx="79707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https://eduscol.education.fr/cid47110/organisation-et-grilles-horaires.html</a:t>
            </a:r>
            <a:endParaRPr b="0" lang="fr-FR" sz="1800" spc="-1" strike="noStrike">
              <a:latin typeface="Arial"/>
            </a:endParaRPr>
          </a:p>
        </p:txBody>
      </p:sp>
      <p:sp>
        <p:nvSpPr>
          <p:cNvPr id="158" name="CustomShape 4"/>
          <p:cNvSpPr/>
          <p:nvPr/>
        </p:nvSpPr>
        <p:spPr>
          <a:xfrm>
            <a:off x="393480" y="1703880"/>
            <a:ext cx="103125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la </a:t>
            </a:r>
            <a:r>
              <a:rPr b="1" lang="fr-FR" sz="1800" spc="-1" strike="noStrike">
                <a:solidFill>
                  <a:srgbClr val="000000"/>
                </a:solidFill>
                <a:latin typeface="Calibri"/>
              </a:rPr>
              <a:t>nouvelle organisation pédagogique</a:t>
            </a:r>
            <a:r>
              <a:rPr b="0" lang="fr-FR" sz="1800" spc="-1" strike="noStrike">
                <a:solidFill>
                  <a:srgbClr val="000000"/>
                </a:solidFill>
                <a:latin typeface="Calibri"/>
              </a:rPr>
              <a:t> est </a:t>
            </a:r>
            <a:r>
              <a:rPr b="1" lang="fr-FR" sz="1800" spc="-1" strike="noStrike">
                <a:solidFill>
                  <a:srgbClr val="000000"/>
                </a:solidFill>
                <a:latin typeface="Calibri"/>
              </a:rPr>
              <a:t>annuelle</a:t>
            </a:r>
            <a:r>
              <a:rPr b="0" lang="fr-FR" sz="1800" spc="-1" strike="noStrike">
                <a:solidFill>
                  <a:srgbClr val="000000"/>
                </a:solidFill>
                <a:latin typeface="Calibri"/>
              </a:rPr>
              <a:t>. Une </a:t>
            </a:r>
            <a:r>
              <a:rPr b="1" lang="fr-FR" sz="1800" spc="-1" strike="noStrike">
                <a:solidFill>
                  <a:srgbClr val="000000"/>
                </a:solidFill>
                <a:latin typeface="Calibri"/>
              </a:rPr>
              <a:t>seule grille horaire</a:t>
            </a:r>
            <a:r>
              <a:rPr b="0" lang="fr-FR" sz="1800" spc="-1" strike="noStrike">
                <a:solidFill>
                  <a:srgbClr val="000000"/>
                </a:solidFill>
                <a:latin typeface="Calibri"/>
              </a:rPr>
              <a:t> remplace les 3 grilles en vigueur auparavant, qui tenait compte des durées de P.F.M.P. (12, 14 ou 16 semaines)</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Cette nouvelle grille horaire s'applique :</a:t>
            </a:r>
            <a:br/>
            <a:r>
              <a:rPr b="0" lang="fr-FR" sz="1800" spc="-1" strike="noStrike">
                <a:solidFill>
                  <a:srgbClr val="000000"/>
                </a:solidFill>
                <a:latin typeface="Wingdings"/>
              </a:rPr>
              <a:t></a:t>
            </a:r>
            <a:r>
              <a:rPr b="0" lang="fr-FR" sz="1800" spc="-1" strike="noStrike">
                <a:solidFill>
                  <a:srgbClr val="000000"/>
                </a:solidFill>
                <a:latin typeface="Calibri"/>
              </a:rPr>
              <a:t> à la </a:t>
            </a:r>
            <a:r>
              <a:rPr b="1" lang="fr-FR" sz="1800" spc="-1" strike="noStrike">
                <a:solidFill>
                  <a:srgbClr val="000000"/>
                </a:solidFill>
                <a:latin typeface="Calibri"/>
              </a:rPr>
              <a:t>rentrée 2019</a:t>
            </a:r>
            <a:r>
              <a:rPr b="0" lang="fr-FR" sz="1800" spc="-1" strike="noStrike">
                <a:solidFill>
                  <a:srgbClr val="000000"/>
                </a:solidFill>
                <a:latin typeface="Calibri"/>
              </a:rPr>
              <a:t> pour les élèves entrant en </a:t>
            </a:r>
            <a:r>
              <a:rPr b="1" lang="fr-FR" sz="1800" spc="-1" strike="noStrike">
                <a:solidFill>
                  <a:srgbClr val="000000"/>
                </a:solidFill>
                <a:latin typeface="Calibri"/>
              </a:rPr>
              <a:t>première année de CAP</a:t>
            </a:r>
            <a:r>
              <a:rPr b="0" lang="fr-FR" sz="1800" spc="-1" strike="noStrike">
                <a:solidFill>
                  <a:srgbClr val="000000"/>
                </a:solidFill>
                <a:latin typeface="Calibri"/>
              </a:rPr>
              <a:t>, </a:t>
            </a:r>
            <a:br/>
            <a:r>
              <a:rPr b="0" lang="fr-FR" sz="1800" spc="-1" strike="noStrike">
                <a:solidFill>
                  <a:srgbClr val="000000"/>
                </a:solidFill>
                <a:latin typeface="Wingdings"/>
              </a:rPr>
              <a:t></a:t>
            </a:r>
            <a:r>
              <a:rPr b="0" lang="fr-FR" sz="1800" spc="-1" strike="noStrike">
                <a:solidFill>
                  <a:srgbClr val="000000"/>
                </a:solidFill>
                <a:latin typeface="Calibri"/>
              </a:rPr>
              <a:t> en </a:t>
            </a:r>
            <a:r>
              <a:rPr b="1" lang="fr-FR" sz="1800" spc="-1" strike="noStrike">
                <a:solidFill>
                  <a:srgbClr val="000000"/>
                </a:solidFill>
                <a:latin typeface="Calibri"/>
              </a:rPr>
              <a:t>2020</a:t>
            </a:r>
            <a:r>
              <a:rPr b="0" lang="fr-FR" sz="1800" spc="-1" strike="noStrike">
                <a:solidFill>
                  <a:srgbClr val="000000"/>
                </a:solidFill>
                <a:latin typeface="Calibri"/>
              </a:rPr>
              <a:t> pour la classe de</a:t>
            </a:r>
            <a:r>
              <a:rPr b="1" lang="fr-FR" sz="1800" spc="-1" strike="noStrike">
                <a:solidFill>
                  <a:srgbClr val="000000"/>
                </a:solidFill>
                <a:latin typeface="Calibri"/>
              </a:rPr>
              <a:t> terminale CAP</a:t>
            </a:r>
            <a:endParaRPr b="0" lang="fr-FR" sz="1800" spc="-1" strike="noStrike">
              <a:latin typeface="Arial"/>
            </a:endParaRPr>
          </a:p>
        </p:txBody>
      </p:sp>
      <p:sp>
        <p:nvSpPr>
          <p:cNvPr id="159" name="CustomShape 5"/>
          <p:cNvSpPr/>
          <p:nvPr/>
        </p:nvSpPr>
        <p:spPr>
          <a:xfrm>
            <a:off x="92520" y="3150360"/>
            <a:ext cx="11593440" cy="3449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Article 1 : Liste et horaires des enseignements professionnels et généraux obligatoires – </a:t>
            </a:r>
            <a:r>
              <a:rPr b="1" lang="fr-FR" sz="1800" spc="-1" strike="noStrike">
                <a:solidFill>
                  <a:srgbClr val="000000"/>
                </a:solidFill>
                <a:latin typeface="Calibri"/>
              </a:rPr>
              <a:t>Cf. annexe</a:t>
            </a:r>
            <a:endParaRPr b="0" lang="fr-FR" sz="1800" spc="-1" strike="noStrike">
              <a:latin typeface="Arial"/>
            </a:endParaRPr>
          </a:p>
          <a:p>
            <a:pPr>
              <a:lnSpc>
                <a:spcPct val="100000"/>
              </a:lnSpc>
            </a:pPr>
            <a:r>
              <a:rPr b="0" lang="fr-FR" sz="1800" spc="-1" strike="noStrike">
                <a:solidFill>
                  <a:srgbClr val="000000"/>
                </a:solidFill>
                <a:latin typeface="Calibri"/>
              </a:rPr>
              <a:t>Article 2 : Distinction enseignement pro, enseignement général, consolidation, AP, insertion pro, poursuite d’études…</a:t>
            </a:r>
            <a:endParaRPr b="0" lang="fr-FR" sz="1800" spc="-1" strike="noStrike">
              <a:latin typeface="Arial"/>
            </a:endParaRPr>
          </a:p>
          <a:p>
            <a:pPr>
              <a:lnSpc>
                <a:spcPct val="100000"/>
              </a:lnSpc>
            </a:pPr>
            <a:r>
              <a:rPr b="0" lang="fr-FR" sz="1800" spc="-1" strike="noStrike">
                <a:solidFill>
                  <a:srgbClr val="000000"/>
                </a:solidFill>
                <a:latin typeface="Calibri"/>
              </a:rPr>
              <a:t>Article 3 : Durée des P.F.M.P. de 12 à 14 semaines </a:t>
            </a:r>
            <a:r>
              <a:rPr b="0" lang="fr-FR" sz="1050" spc="-1" strike="noStrike" u="sng">
                <a:solidFill>
                  <a:srgbClr val="0563c1"/>
                </a:solidFill>
                <a:uFillTx/>
                <a:latin typeface="Calibri"/>
                <a:hlinkClick r:id="rId2"/>
              </a:rPr>
              <a:t>Cf. Annexe 2 de l’</a:t>
            </a:r>
            <a:r>
              <a:rPr b="1" lang="fr-FR" sz="1050" spc="-1" strike="noStrike" u="sng">
                <a:solidFill>
                  <a:srgbClr val="0563c1"/>
                </a:solidFill>
                <a:uFillTx/>
                <a:latin typeface="Calibri"/>
                <a:hlinkClick r:id="rId3"/>
              </a:rPr>
              <a:t>Arrêté du 19 avril 2019 portant application des nouvelles organisations d'enseignements en CAP</a:t>
            </a:r>
            <a:endParaRPr b="0" lang="fr-FR" sz="1050" spc="-1" strike="noStrike">
              <a:latin typeface="Arial"/>
            </a:endParaRPr>
          </a:p>
          <a:p>
            <a:pPr>
              <a:lnSpc>
                <a:spcPct val="100000"/>
              </a:lnSpc>
            </a:pPr>
            <a:r>
              <a:rPr b="0" lang="fr-FR" sz="1800" spc="-1" strike="noStrike">
                <a:solidFill>
                  <a:srgbClr val="000000"/>
                </a:solidFill>
                <a:latin typeface="Calibri"/>
              </a:rPr>
              <a:t>Article 4 : Co-intervention et Chef d’œuvre</a:t>
            </a:r>
            <a:endParaRPr b="0" lang="fr-FR" sz="1800" spc="-1" strike="noStrike">
              <a:latin typeface="Arial"/>
            </a:endParaRPr>
          </a:p>
          <a:p>
            <a:pPr>
              <a:lnSpc>
                <a:spcPct val="100000"/>
              </a:lnSpc>
            </a:pPr>
            <a:r>
              <a:rPr b="0" lang="fr-FR" sz="1800" spc="-1" strike="noStrike">
                <a:solidFill>
                  <a:srgbClr val="000000"/>
                </a:solidFill>
                <a:latin typeface="Calibri"/>
              </a:rPr>
              <a:t>Article 5 : Rythme de l’élève (8 h maxi / jour ; 35 h maxi / semaine)</a:t>
            </a:r>
            <a:endParaRPr b="0" lang="fr-FR" sz="1800" spc="-1" strike="noStrike">
              <a:latin typeface="Arial"/>
            </a:endParaRPr>
          </a:p>
          <a:p>
            <a:pPr>
              <a:lnSpc>
                <a:spcPct val="100000"/>
              </a:lnSpc>
            </a:pPr>
            <a:r>
              <a:rPr b="0" lang="fr-FR" sz="1800" spc="-1" strike="noStrike">
                <a:solidFill>
                  <a:srgbClr val="000000"/>
                </a:solidFill>
                <a:latin typeface="Calibri"/>
              </a:rPr>
              <a:t>Article 6 : Horaires en classe ou en groupe à effectif réduit, </a:t>
            </a:r>
            <a:r>
              <a:rPr b="1" lang="fr-FR" sz="1800" spc="-1" strike="noStrike">
                <a:solidFill>
                  <a:srgbClr val="000000"/>
                </a:solidFill>
                <a:latin typeface="Calibri"/>
              </a:rPr>
              <a:t>seuils de dédoublement</a:t>
            </a:r>
            <a:endParaRPr b="0" lang="fr-FR" sz="1800" spc="-1" strike="noStrike">
              <a:latin typeface="Arial"/>
            </a:endParaRPr>
          </a:p>
          <a:p>
            <a:pPr>
              <a:lnSpc>
                <a:spcPct val="100000"/>
              </a:lnSpc>
            </a:pPr>
            <a:r>
              <a:rPr b="0" lang="fr-FR" sz="1050" spc="-1" strike="noStrike">
                <a:solidFill>
                  <a:srgbClr val="000000"/>
                </a:solidFill>
                <a:latin typeface="Calibri"/>
              </a:rPr>
              <a:t>le volume horaire donnant lieu au dédoublement de la dotation horaire professeur, lorsque les effectifs suivants sont atteints :</a:t>
            </a:r>
            <a:br/>
            <a:r>
              <a:rPr b="0" lang="fr-FR" sz="1050" spc="-1" strike="noStrike">
                <a:solidFill>
                  <a:srgbClr val="000000"/>
                </a:solidFill>
                <a:latin typeface="Calibri"/>
              </a:rPr>
              <a:t>- à partir du </a:t>
            </a:r>
            <a:r>
              <a:rPr b="1" lang="fr-FR" sz="1050" spc="-1" strike="noStrike">
                <a:solidFill>
                  <a:srgbClr val="000000"/>
                </a:solidFill>
                <a:latin typeface="Calibri"/>
              </a:rPr>
              <a:t>18</a:t>
            </a:r>
            <a:r>
              <a:rPr b="0" lang="fr-FR" sz="1050" spc="-1" strike="noStrike">
                <a:solidFill>
                  <a:srgbClr val="000000"/>
                </a:solidFill>
                <a:latin typeface="Calibri"/>
              </a:rPr>
              <a:t>e élève : français et histoire-géographie, mathématiques, activités de laboratoire en physique-chimie, prévention-santé-environnement, arts appliqués et culture artistique, enseignement moral et civique, ainsi qu'en consolidation des acquis, accompagnement personnalisé et accompagnement au choix d'orientation ;</a:t>
            </a:r>
            <a:br/>
            <a:r>
              <a:rPr b="0" lang="fr-FR" sz="1050" spc="-1" strike="noStrike">
                <a:solidFill>
                  <a:srgbClr val="000000"/>
                </a:solidFill>
                <a:latin typeface="Calibri"/>
              </a:rPr>
              <a:t>- à partir du 16e élève : langue vivante, enseignement professionnel, à l'exception des spécialités de l'hôtellerie-restauration, de l'alimentation, de l'automobile et de la conduite ;</a:t>
            </a:r>
            <a:br/>
            <a:r>
              <a:rPr b="0" lang="fr-FR" sz="1050" spc="-1" strike="noStrike">
                <a:solidFill>
                  <a:srgbClr val="000000"/>
                </a:solidFill>
                <a:latin typeface="Calibri"/>
              </a:rPr>
              <a:t>- à partir du 13e élève : enseignement professionnel des spécialités de l'hôtellerie-restauration et de l'alimentation ;</a:t>
            </a:r>
            <a:br/>
            <a:r>
              <a:rPr b="0" lang="fr-FR" sz="1050" spc="-1" strike="noStrike">
                <a:solidFill>
                  <a:srgbClr val="000000"/>
                </a:solidFill>
                <a:latin typeface="Calibri"/>
              </a:rPr>
              <a:t>- à partir du 11e élève : enseignement professionnel des spécialités de l'automobile ;</a:t>
            </a:r>
            <a:br/>
            <a:r>
              <a:rPr b="0" lang="fr-FR" sz="1050" spc="-1" strike="noStrike">
                <a:solidFill>
                  <a:srgbClr val="000000"/>
                </a:solidFill>
                <a:latin typeface="Calibri"/>
              </a:rPr>
              <a:t>- à partir du 6e élève : enseignement professionnel des spécialités de la conduite.</a:t>
            </a:r>
            <a:endParaRPr b="0" lang="fr-FR" sz="1050" spc="-1" strike="noStrike">
              <a:latin typeface="Arial"/>
            </a:endParaRPr>
          </a:p>
          <a:p>
            <a:pPr>
              <a:lnSpc>
                <a:spcPct val="100000"/>
              </a:lnSpc>
            </a:pPr>
            <a:r>
              <a:rPr b="0" lang="fr-FR" sz="1050" spc="-1" strike="noStrike">
                <a:solidFill>
                  <a:srgbClr val="000000"/>
                </a:solidFill>
                <a:latin typeface="Calibri"/>
              </a:rPr>
              <a:t>Pour la réalisation du chef d'œuvre, la dotation horaire professeur est égale au double du volume horaire élève.</a:t>
            </a:r>
            <a:endParaRPr b="0" lang="fr-FR" sz="1050" spc="-1" strike="noStrike">
              <a:latin typeface="Arial"/>
            </a:endParaRPr>
          </a:p>
          <a:p>
            <a:pPr>
              <a:lnSpc>
                <a:spcPct val="100000"/>
              </a:lnSpc>
            </a:pPr>
            <a:endParaRPr b="0" lang="fr-FR" sz="1050" spc="-1" strike="noStrike">
              <a:latin typeface="Arial"/>
            </a:endParaRPr>
          </a:p>
          <a:p>
            <a:pPr>
              <a:lnSpc>
                <a:spcPct val="100000"/>
              </a:lnSpc>
            </a:pPr>
            <a:r>
              <a:rPr b="0" lang="fr-FR" sz="1800" spc="-1" strike="noStrike">
                <a:solidFill>
                  <a:srgbClr val="000000"/>
                </a:solidFill>
                <a:latin typeface="Calibri"/>
              </a:rPr>
              <a:t>Article 7 : CAP en 1, 2 ou 3 ans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Graphique 5" descr=""/>
          <p:cNvPicPr/>
          <p:nvPr/>
        </p:nvPicPr>
        <p:blipFill>
          <a:blip r:embed="rId1"/>
          <a:stretch/>
        </p:blipFill>
        <p:spPr>
          <a:xfrm>
            <a:off x="237960" y="140760"/>
            <a:ext cx="935280" cy="935280"/>
          </a:xfrm>
          <a:prstGeom prst="rect">
            <a:avLst/>
          </a:prstGeom>
          <a:ln w="0">
            <a:noFill/>
          </a:ln>
        </p:spPr>
      </p:pic>
      <p:sp>
        <p:nvSpPr>
          <p:cNvPr id="89" name="CustomShape 1"/>
          <p:cNvSpPr/>
          <p:nvPr/>
        </p:nvSpPr>
        <p:spPr>
          <a:xfrm>
            <a:off x="2280600" y="140760"/>
            <a:ext cx="7398720" cy="914760"/>
          </a:xfrm>
          <a:prstGeom prst="rect">
            <a:avLst/>
          </a:prstGeom>
          <a:noFill/>
          <a:ln w="0">
            <a:noFill/>
          </a:ln>
        </p:spPr>
        <p:style>
          <a:lnRef idx="0"/>
          <a:fillRef idx="0"/>
          <a:effectRef idx="0"/>
          <a:fontRef idx="minor"/>
        </p:style>
        <p:txBody>
          <a:bodyPr wrap="none">
            <a:spAutoFit/>
          </a:bodyPr>
          <a:p>
            <a:pPr algn="ctr">
              <a:lnSpc>
                <a:spcPct val="100000"/>
              </a:lnSpc>
            </a:pPr>
            <a:r>
              <a:rPr b="1" lang="fr-FR" sz="5400" spc="-1" strike="noStrike">
                <a:solidFill>
                  <a:srgbClr val="e35a10"/>
                </a:solidFill>
                <a:latin typeface="Calibri"/>
              </a:rPr>
              <a:t>D.H.G. en L.P. - Sommaire</a:t>
            </a:r>
            <a:endParaRPr b="0" lang="fr-FR" sz="5400" spc="-1" strike="noStrike">
              <a:latin typeface="Arial"/>
            </a:endParaRPr>
          </a:p>
        </p:txBody>
      </p:sp>
      <p:graphicFrame>
        <p:nvGraphicFramePr>
          <p:cNvPr id="90" name="Table 2"/>
          <p:cNvGraphicFramePr/>
          <p:nvPr/>
        </p:nvGraphicFramePr>
        <p:xfrm>
          <a:off x="437040" y="1207440"/>
          <a:ext cx="11579040" cy="4449600"/>
        </p:xfrm>
        <a:graphic>
          <a:graphicData uri="http://schemas.openxmlformats.org/drawingml/2006/table">
            <a:tbl>
              <a:tblPr/>
              <a:tblGrid>
                <a:gridCol w="4160880"/>
                <a:gridCol w="1207800"/>
                <a:gridCol w="218880"/>
                <a:gridCol w="4827600"/>
                <a:gridCol w="1163880"/>
              </a:tblGrid>
              <a:tr h="396720">
                <a:tc gridSpan="5">
                  <a:txBody>
                    <a:bodyPr>
                      <a:noAutofit/>
                    </a:bodyPr>
                    <a:p>
                      <a:pPr algn="ctr">
                        <a:lnSpc>
                          <a:spcPct val="100000"/>
                        </a:lnSpc>
                      </a:pPr>
                      <a:r>
                        <a:rPr b="1" lang="fr-FR" sz="2000" spc="-1" strike="noStrike">
                          <a:solidFill>
                            <a:srgbClr val="ffffff"/>
                          </a:solidFill>
                          <a:latin typeface="Calibri"/>
                        </a:rPr>
                        <a:t>Sommaire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366120">
                <a:tc gridSpan="5">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396720">
                <a:tc>
                  <a:txBody>
                    <a:bodyPr>
                      <a:noAutofit/>
                    </a:bodyPr>
                    <a:p>
                      <a:pPr>
                        <a:lnSpc>
                          <a:spcPct val="100000"/>
                        </a:lnSpc>
                      </a:pPr>
                      <a:r>
                        <a:rPr b="0" lang="fr-FR" sz="2000" spc="-1" strike="noStrike">
                          <a:solidFill>
                            <a:srgbClr val="000000"/>
                          </a:solidFill>
                          <a:latin typeface="Calibri"/>
                        </a:rPr>
                        <a:t>Pourquoi cet outil</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3</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rowSpan="10">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xBody>
                    <a:bodyPr>
                      <a:noAutofit/>
                    </a:bodyPr>
                    <a:p>
                      <a:pPr>
                        <a:lnSpc>
                          <a:spcPct val="100000"/>
                        </a:lnSpc>
                      </a:pPr>
                      <a:r>
                        <a:rPr b="0" lang="fr-FR" sz="2000" spc="-1" strike="noStrike">
                          <a:solidFill>
                            <a:srgbClr val="000000"/>
                          </a:solidFill>
                          <a:latin typeface="Calibri"/>
                        </a:rPr>
                        <a:t>Bac Professionnel – Généralités</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13</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oAutofit/>
                    </a:bodyPr>
                    <a:p>
                      <a:pPr>
                        <a:lnSpc>
                          <a:spcPct val="100000"/>
                        </a:lnSpc>
                      </a:pPr>
                      <a:r>
                        <a:rPr b="0" lang="fr-FR" sz="2000" spc="-1" strike="noStrike">
                          <a:solidFill>
                            <a:srgbClr val="000000"/>
                          </a:solidFill>
                          <a:latin typeface="Calibri"/>
                        </a:rPr>
                        <a:t>Lexique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vMerge="1">
                  <a:tcPr marL="90000" marR="90000">
                    <a:solidFill>
                      <a:srgbClr val="729fcf"/>
                    </a:solidFill>
                  </a:tcPr>
                </a:tc>
                <a:tc>
                  <a:txBody>
                    <a:bodyPr>
                      <a:noAutofit/>
                    </a:bodyPr>
                    <a:p>
                      <a:pPr>
                        <a:lnSpc>
                          <a:spcPct val="100000"/>
                        </a:lnSpc>
                      </a:pPr>
                      <a:r>
                        <a:rPr b="0" lang="fr-FR" sz="2000" spc="-1" strike="noStrike">
                          <a:solidFill>
                            <a:srgbClr val="000000"/>
                          </a:solidFill>
                          <a:latin typeface="Calibri"/>
                        </a:rPr>
                        <a:t>Bac Professionnel – Grille horaire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14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oAutofit/>
                    </a:bodyPr>
                    <a:p>
                      <a:pPr>
                        <a:lnSpc>
                          <a:spcPct val="100000"/>
                        </a:lnSpc>
                      </a:pPr>
                      <a:r>
                        <a:rPr b="0" lang="fr-FR" sz="2000" spc="-1" strike="noStrike">
                          <a:solidFill>
                            <a:srgbClr val="000000"/>
                          </a:solidFill>
                          <a:latin typeface="Calibri"/>
                        </a:rPr>
                        <a:t>Calendrier</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5</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vMerge="1">
                  <a:tcPr marL="90000" marR="90000">
                    <a:solidFill>
                      <a:srgbClr val="729fcf"/>
                    </a:solidFill>
                  </a:tcPr>
                </a:tc>
                <a:tc>
                  <a:txBody>
                    <a:bodyPr>
                      <a:noAutofit/>
                    </a:bodyPr>
                    <a:p>
                      <a:pPr>
                        <a:lnSpc>
                          <a:spcPct val="100000"/>
                        </a:lnSpc>
                      </a:pPr>
                      <a:r>
                        <a:rPr b="0" lang="fr-FR" sz="2000" spc="-1" strike="noStrike">
                          <a:solidFill>
                            <a:srgbClr val="000000"/>
                          </a:solidFill>
                          <a:latin typeface="Calibri"/>
                        </a:rPr>
                        <a:t>Bac Professionnel – Volume complémentaire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17</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oAutofit/>
                    </a:bodyPr>
                    <a:p>
                      <a:pPr>
                        <a:lnSpc>
                          <a:spcPct val="100000"/>
                        </a:lnSpc>
                      </a:pPr>
                      <a:r>
                        <a:rPr b="0" lang="fr-FR" sz="2000" spc="-1" strike="noStrike">
                          <a:solidFill>
                            <a:srgbClr val="000000"/>
                          </a:solidFill>
                          <a:latin typeface="Calibri"/>
                        </a:rPr>
                        <a:t>Qu’est-ce que la D.H.G. ?</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6</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vMerge="1">
                  <a:tcPr marL="90000" marR="90000">
                    <a:solidFill>
                      <a:srgbClr val="729fcf"/>
                    </a:solidFill>
                  </a:tcPr>
                </a:tc>
                <a:tc>
                  <a:txBody>
                    <a:bodyPr>
                      <a:noAutofit/>
                    </a:bodyPr>
                    <a:p>
                      <a:pPr>
                        <a:lnSpc>
                          <a:spcPct val="100000"/>
                        </a:lnSpc>
                      </a:pPr>
                      <a:r>
                        <a:rPr b="0" lang="fr-FR" sz="2000" spc="-1" strike="noStrike">
                          <a:solidFill>
                            <a:srgbClr val="000000"/>
                          </a:solidFill>
                          <a:latin typeface="Calibri"/>
                        </a:rPr>
                        <a:t>C.A.P. – Généralités </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19</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oAutofit/>
                    </a:bodyPr>
                    <a:p>
                      <a:pPr>
                        <a:lnSpc>
                          <a:spcPct val="100000"/>
                        </a:lnSpc>
                      </a:pPr>
                      <a:r>
                        <a:rPr b="0" lang="fr-FR" sz="2000" spc="-1" strike="noStrike">
                          <a:solidFill>
                            <a:srgbClr val="000000"/>
                          </a:solidFill>
                          <a:latin typeface="Calibri"/>
                        </a:rPr>
                        <a:t>Autonomie de l’établissement</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7</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vMerge="1">
                  <a:tcPr marL="90000" marR="90000">
                    <a:solidFill>
                      <a:srgbClr val="729fcf"/>
                    </a:solidFill>
                  </a:tcPr>
                </a:tc>
                <a:tc>
                  <a:txBody>
                    <a:bodyPr>
                      <a:noAutofit/>
                    </a:bodyPr>
                    <a:p>
                      <a:pPr>
                        <a:lnSpc>
                          <a:spcPct val="100000"/>
                        </a:lnSpc>
                      </a:pPr>
                      <a:r>
                        <a:rPr b="0" lang="fr-FR" sz="2000" spc="-1" strike="noStrike">
                          <a:solidFill>
                            <a:srgbClr val="000000"/>
                          </a:solidFill>
                          <a:latin typeface="Calibri"/>
                        </a:rPr>
                        <a:t>C.A.P. – Grille horaire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20</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6720">
                <a:tc>
                  <a:txBody>
                    <a:bodyPr>
                      <a:noAutofit/>
                    </a:bodyPr>
                    <a:p>
                      <a:pPr>
                        <a:lnSpc>
                          <a:spcPct val="100000"/>
                        </a:lnSpc>
                      </a:pPr>
                      <a:r>
                        <a:rPr b="0" lang="fr-FR" sz="2000" spc="-1" strike="noStrike">
                          <a:solidFill>
                            <a:srgbClr val="000000"/>
                          </a:solidFill>
                          <a:latin typeface="Calibri"/>
                        </a:rPr>
                        <a:t>Compétences du C.A.</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8</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vMerge="1">
                  <a:tcPr marL="90000" marR="90000">
                    <a:solidFill>
                      <a:srgbClr val="729fcf"/>
                    </a:solidFill>
                  </a:tcPr>
                </a:tc>
                <a:tc>
                  <a:txBody>
                    <a:bodyPr>
                      <a:noAutofit/>
                    </a:bodyPr>
                    <a:p>
                      <a:pPr>
                        <a:lnSpc>
                          <a:spcPct val="100000"/>
                        </a:lnSpc>
                      </a:pPr>
                      <a:r>
                        <a:rPr b="0" lang="fr-FR" sz="2000" spc="-1" strike="noStrike">
                          <a:solidFill>
                            <a:srgbClr val="000000"/>
                          </a:solidFill>
                          <a:latin typeface="Calibri"/>
                        </a:rPr>
                        <a:t>Tableur d’aide à la réflexion</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22</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6720">
                <a:tc>
                  <a:txBody>
                    <a:bodyPr>
                      <a:noAutofit/>
                    </a:bodyPr>
                    <a:p>
                      <a:pPr>
                        <a:lnSpc>
                          <a:spcPct val="100000"/>
                        </a:lnSpc>
                      </a:pPr>
                      <a:r>
                        <a:rPr b="0" lang="fr-FR" sz="2000" spc="-1" strike="noStrike">
                          <a:solidFill>
                            <a:srgbClr val="000000"/>
                          </a:solidFill>
                          <a:latin typeface="Calibri"/>
                        </a:rPr>
                        <a:t>Compétences du Conseil Pédagogique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9</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vMerge="1">
                  <a:tcPr marL="90000" marR="90000">
                    <a:solidFill>
                      <a:srgbClr val="729fc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r>
              <a:tr h="396720">
                <a:tc>
                  <a:txBody>
                    <a:bodyPr>
                      <a:noAutofit/>
                    </a:bodyPr>
                    <a:p>
                      <a:pPr>
                        <a:lnSpc>
                          <a:spcPct val="100000"/>
                        </a:lnSpc>
                      </a:pPr>
                      <a:r>
                        <a:rPr b="0" lang="fr-FR" sz="2000" spc="-1" strike="noStrike">
                          <a:solidFill>
                            <a:srgbClr val="000000"/>
                          </a:solidFill>
                          <a:latin typeface="Calibri"/>
                        </a:rPr>
                        <a:t>Objectif zéro suppression</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fr-FR" sz="2000" spc="-1" strike="noStrike">
                          <a:solidFill>
                            <a:srgbClr val="000000"/>
                          </a:solidFill>
                          <a:latin typeface="Calibri"/>
                        </a:rPr>
                        <a:t>10</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vMerge="1">
                  <a:tcPr marL="90000" marR="90000">
                    <a:solidFill>
                      <a:srgbClr val="729fc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r>
              <a:tr h="396720">
                <a:tc>
                  <a:txBody>
                    <a:bodyPr>
                      <a:noAutofit/>
                    </a:bodyPr>
                    <a:p>
                      <a:pPr>
                        <a:lnSpc>
                          <a:spcPct val="100000"/>
                        </a:lnSpc>
                      </a:pPr>
                      <a:r>
                        <a:rPr b="0" lang="fr-FR" sz="2000" spc="-1" strike="noStrike">
                          <a:solidFill>
                            <a:srgbClr val="000000"/>
                          </a:solidFill>
                          <a:latin typeface="Calibri"/>
                        </a:rPr>
                        <a:t>Quelles actions ?</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fr-FR" sz="2000" spc="-1" strike="noStrike">
                          <a:solidFill>
                            <a:srgbClr val="000000"/>
                          </a:solidFill>
                          <a:latin typeface="Calibri"/>
                        </a:rPr>
                        <a:t>12</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vMerge="1">
                  <a:tcPr marL="90000" marR="90000">
                    <a:solidFill>
                      <a:srgbClr val="729fc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r>
              <a:tr h="366120">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vMerge="1">
                  <a:tcPr marL="90000" marR="90000">
                    <a:solidFill>
                      <a:srgbClr val="729fc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r>
            </a:tbl>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Graphique 5" descr=""/>
          <p:cNvPicPr/>
          <p:nvPr/>
        </p:nvPicPr>
        <p:blipFill>
          <a:blip r:embed="rId1"/>
          <a:stretch/>
        </p:blipFill>
        <p:spPr>
          <a:xfrm>
            <a:off x="237960" y="140760"/>
            <a:ext cx="935280" cy="935280"/>
          </a:xfrm>
          <a:prstGeom prst="rect">
            <a:avLst/>
          </a:prstGeom>
          <a:ln w="0">
            <a:noFill/>
          </a:ln>
        </p:spPr>
      </p:pic>
      <p:sp>
        <p:nvSpPr>
          <p:cNvPr id="161" name="CustomShape 1"/>
          <p:cNvSpPr/>
          <p:nvPr/>
        </p:nvSpPr>
        <p:spPr>
          <a:xfrm>
            <a:off x="2538000" y="140760"/>
            <a:ext cx="688356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CAP – Grille Horaire</a:t>
            </a:r>
            <a:endParaRPr b="0" lang="fr-FR" sz="3600" spc="-1" strike="noStrike">
              <a:latin typeface="Arial"/>
            </a:endParaRPr>
          </a:p>
        </p:txBody>
      </p:sp>
      <p:sp>
        <p:nvSpPr>
          <p:cNvPr id="162" name="CustomShape 2"/>
          <p:cNvSpPr/>
          <p:nvPr/>
        </p:nvSpPr>
        <p:spPr>
          <a:xfrm>
            <a:off x="1334880" y="786960"/>
            <a:ext cx="1061856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Arial"/>
              </a:rPr>
              <a:t>ANNEXE : VOLUME HORAIRE DE RÉFÉRENCE CORRESPONDANT À UNE DURÉE DE </a:t>
            </a:r>
            <a:r>
              <a:rPr b="1" lang="fr-FR" sz="1600" spc="-1" strike="noStrike">
                <a:solidFill>
                  <a:srgbClr val="000000"/>
                </a:solidFill>
                <a:latin typeface="Arial"/>
              </a:rPr>
              <a:t>55</a:t>
            </a:r>
            <a:r>
              <a:rPr b="0" lang="fr-FR" sz="1600" spc="-1" strike="noStrike">
                <a:solidFill>
                  <a:srgbClr val="000000"/>
                </a:solidFill>
                <a:latin typeface="Arial"/>
              </a:rPr>
              <a:t> SEMAINES D'ENSEIGNEMENT, </a:t>
            </a:r>
            <a:r>
              <a:rPr b="1" lang="fr-FR" sz="1600" spc="-1" strike="noStrike">
                <a:solidFill>
                  <a:srgbClr val="000000"/>
                </a:solidFill>
                <a:latin typeface="Arial"/>
              </a:rPr>
              <a:t>14</a:t>
            </a:r>
            <a:r>
              <a:rPr b="0" lang="fr-FR" sz="1600" spc="-1" strike="noStrike">
                <a:solidFill>
                  <a:srgbClr val="000000"/>
                </a:solidFill>
                <a:latin typeface="Arial"/>
              </a:rPr>
              <a:t> SEMAINES DE PFMP ET </a:t>
            </a:r>
            <a:r>
              <a:rPr b="1" lang="fr-FR" sz="1600" spc="-1" strike="noStrike">
                <a:solidFill>
                  <a:srgbClr val="000000"/>
                </a:solidFill>
                <a:latin typeface="Arial"/>
              </a:rPr>
              <a:t>3</a:t>
            </a:r>
            <a:r>
              <a:rPr b="0" lang="fr-FR" sz="1600" spc="-1" strike="noStrike">
                <a:solidFill>
                  <a:srgbClr val="000000"/>
                </a:solidFill>
                <a:latin typeface="Arial"/>
              </a:rPr>
              <a:t> SEMAINES D'EXAMEN</a:t>
            </a:r>
            <a:endParaRPr b="0" lang="fr-FR" sz="1600" spc="-1" strike="noStrike">
              <a:latin typeface="Arial"/>
            </a:endParaRPr>
          </a:p>
        </p:txBody>
      </p:sp>
      <p:graphicFrame>
        <p:nvGraphicFramePr>
          <p:cNvPr id="163" name="Table 3"/>
          <p:cNvGraphicFramePr/>
          <p:nvPr/>
        </p:nvGraphicFramePr>
        <p:xfrm>
          <a:off x="237960" y="1366200"/>
          <a:ext cx="11825280" cy="3801960"/>
        </p:xfrm>
        <a:graphic>
          <a:graphicData uri="http://schemas.openxmlformats.org/drawingml/2006/table">
            <a:tbl>
              <a:tblPr/>
              <a:tblGrid>
                <a:gridCol w="4924440"/>
                <a:gridCol w="856440"/>
                <a:gridCol w="1041480"/>
                <a:gridCol w="1226880"/>
                <a:gridCol w="833040"/>
                <a:gridCol w="1053000"/>
                <a:gridCol w="1041480"/>
                <a:gridCol w="848520"/>
              </a:tblGrid>
              <a:tr h="182880">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gridSpan="3">
                  <a:txBody>
                    <a:bodyPr lIns="7560" rIns="7560" tIns="7560" bIns="7560" anchor="ctr">
                      <a:noAutofit/>
                    </a:bodyPr>
                    <a:p>
                      <a:pPr algn="ctr">
                        <a:lnSpc>
                          <a:spcPct val="100000"/>
                        </a:lnSpc>
                      </a:pPr>
                      <a:r>
                        <a:rPr b="0" lang="fr-FR" sz="1100" spc="-1" strike="noStrike">
                          <a:solidFill>
                            <a:srgbClr val="ffffff"/>
                          </a:solidFill>
                          <a:latin typeface="Calibri"/>
                        </a:rPr>
                        <a:t>PREMIÈRE ANNÉE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hMerge="1">
                  <a:tcPr marL="90000" marR="90000">
                    <a:solidFill>
                      <a:srgbClr val="729fcf"/>
                    </a:solidFill>
                  </a:tcPr>
                </a:tc>
                <a:tc hMerge="1">
                  <a:tcPr marL="90000" marR="90000">
                    <a:solidFill>
                      <a:srgbClr val="729fcf"/>
                    </a:solidFill>
                  </a:tcPr>
                </a:tc>
                <a:tc gridSpan="3">
                  <a:txBody>
                    <a:bodyPr lIns="7560" rIns="7560" tIns="7560" bIns="7560" anchor="ctr">
                      <a:noAutofit/>
                    </a:bodyPr>
                    <a:p>
                      <a:pPr algn="ctr">
                        <a:lnSpc>
                          <a:spcPct val="100000"/>
                        </a:lnSpc>
                      </a:pPr>
                      <a:r>
                        <a:rPr b="0" lang="fr-FR" sz="1100" spc="-1" strike="noStrike">
                          <a:solidFill>
                            <a:srgbClr val="ffffff"/>
                          </a:solidFill>
                          <a:latin typeface="Calibri"/>
                        </a:rPr>
                        <a:t>DEUXIÈME ANNÉE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hMerge="1">
                  <a:tcPr marL="90000" marR="90000">
                    <a:solidFill>
                      <a:srgbClr val="729fcf"/>
                    </a:solidFill>
                  </a:tcPr>
                </a:tc>
                <a:tc hMerge="1">
                  <a:tcPr marL="90000" marR="90000">
                    <a:solidFill>
                      <a:srgbClr val="729fcf"/>
                    </a:solidFill>
                  </a:tcPr>
                </a:tc>
                <a:tc rowSpan="2">
                  <a:txBody>
                    <a:bodyPr lIns="7560" rIns="7560" tIns="7560" bIns="7560" anchor="ctr">
                      <a:noAutofit/>
                    </a:bodyPr>
                    <a:p>
                      <a:pPr algn="ctr">
                        <a:lnSpc>
                          <a:spcPct val="100000"/>
                        </a:lnSpc>
                      </a:pPr>
                      <a:r>
                        <a:rPr b="0" lang="fr-FR" sz="1100" spc="-1" strike="noStrike">
                          <a:solidFill>
                            <a:srgbClr val="ffffff"/>
                          </a:solidFill>
                          <a:latin typeface="Calibri"/>
                        </a:rPr>
                        <a:t>TOTAL SUR 2 ANS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r>
              <a:tr h="350280">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classe entière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groupe à effectif réduit </a:t>
                      </a:r>
                      <a:r>
                        <a:rPr b="1" lang="fr-FR" sz="1100" spc="-1" strike="noStrike">
                          <a:solidFill>
                            <a:srgbClr val="ff0000"/>
                          </a:solidFill>
                          <a:latin typeface="Calibri"/>
                        </a:rPr>
                        <a:t>(a)</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classe entière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groupe à effectif réduit </a:t>
                      </a:r>
                      <a:r>
                        <a:rPr b="1" lang="fr-FR" sz="1100" spc="-1" strike="noStrike">
                          <a:solidFill>
                            <a:srgbClr val="ff0000"/>
                          </a:solidFill>
                          <a:latin typeface="Calibri"/>
                        </a:rPr>
                        <a:t>(a)</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vMerge="1">
                  <a:tcPr marL="90000" marR="90000">
                    <a:solidFill>
                      <a:srgbClr val="729fcf"/>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ENSEIGNEMENTS PROFESSIONNELS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551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494</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r">
                        <a:lnSpc>
                          <a:spcPct val="100000"/>
                        </a:lnSpc>
                      </a:pPr>
                      <a:r>
                        <a:rPr b="0" lang="fr-FR" sz="1100" spc="-1" strike="noStrike">
                          <a:solidFill>
                            <a:srgbClr val="000000"/>
                          </a:solidFill>
                          <a:latin typeface="Calibri"/>
                        </a:rPr>
                        <a:t>1 045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333,5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58</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275,5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312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52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645,5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 et français en co-intervention </a:t>
                      </a:r>
                      <a:r>
                        <a:rPr b="1" lang="fr-FR" sz="1100" spc="-1" strike="noStrike">
                          <a:solidFill>
                            <a:srgbClr val="ff0000"/>
                          </a:solidFill>
                          <a:latin typeface="Calibri"/>
                        </a:rPr>
                        <a:t>(b)</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82,5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 et mathématiques en co-intervention</a:t>
                      </a:r>
                      <a:r>
                        <a:rPr b="1" lang="fr-FR" sz="1100" spc="-1" strike="noStrike">
                          <a:solidFill>
                            <a:srgbClr val="ff0000"/>
                          </a:solidFill>
                          <a:latin typeface="Calibri"/>
                        </a:rPr>
                        <a:t> (b)</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82,5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Réalisation d'un chef d'œuvre </a:t>
                      </a:r>
                      <a:r>
                        <a:rPr b="1" lang="fr-FR" sz="1100" spc="-1" strike="noStrike">
                          <a:solidFill>
                            <a:srgbClr val="ff0000"/>
                          </a:solidFill>
                          <a:latin typeface="Calibri"/>
                        </a:rPr>
                        <a:t>(c)</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87</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78</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165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Prévention-santé-environnement</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69,5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ENSEIGNEMENTS GÉNÉRAUX</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246,5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221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r">
                        <a:lnSpc>
                          <a:spcPct val="100000"/>
                        </a:lnSpc>
                      </a:pPr>
                      <a:r>
                        <a:rPr b="0" lang="fr-FR" sz="1100" spc="-1" strike="noStrike">
                          <a:solidFill>
                            <a:srgbClr val="000000"/>
                          </a:solidFill>
                          <a:latin typeface="Calibri"/>
                        </a:rPr>
                        <a:t>467,5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Français, histoire-géographie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82,5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moral et civique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27,5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Mathématiques - Physique-chimie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82,5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Langue vivante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43,5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82,5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Arts appliqués et culture artistique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14,5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55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Education physique et sportive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72,5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72,5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65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65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137,5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350280">
                <a:tc>
                  <a:txBody>
                    <a:bodyPr lIns="7560" rIns="7560" tIns="7560" bIns="7560" anchor="ctr">
                      <a:noAutofit/>
                    </a:bodyPr>
                    <a:p>
                      <a:pPr>
                        <a:lnSpc>
                          <a:spcPct val="100000"/>
                        </a:lnSpc>
                      </a:pPr>
                      <a:r>
                        <a:rPr b="0" lang="fr-FR" sz="1100" spc="-1" strike="noStrike">
                          <a:solidFill>
                            <a:srgbClr val="000000"/>
                          </a:solidFill>
                          <a:latin typeface="Calibri"/>
                        </a:rPr>
                        <a:t>CONSOLIDATION, ACCOMPAGNEMENT PERSONNALISÉ ET ACCOMPAGNEMENT AU CHOIX D'ORIENTATION</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101,5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43,5 (d)</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58</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91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39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52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r">
                        <a:lnSpc>
                          <a:spcPct val="100000"/>
                        </a:lnSpc>
                      </a:pPr>
                      <a:r>
                        <a:rPr b="0" lang="fr-FR" sz="1100" spc="-1" strike="noStrike">
                          <a:solidFill>
                            <a:srgbClr val="000000"/>
                          </a:solidFill>
                          <a:latin typeface="Calibri"/>
                        </a:rPr>
                        <a:t>192,5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899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806</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r">
                        <a:lnSpc>
                          <a:spcPct val="100000"/>
                        </a:lnSpc>
                      </a:pPr>
                      <a:r>
                        <a:rPr b="0" lang="fr-FR" sz="1100" spc="-1" strike="noStrike">
                          <a:solidFill>
                            <a:srgbClr val="000000"/>
                          </a:solidFill>
                          <a:latin typeface="Calibri"/>
                        </a:rPr>
                        <a:t>1705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350280">
                <a:tc>
                  <a:txBody>
                    <a:bodyPr lIns="7560" rIns="7560" tIns="7560" bIns="7560" anchor="ctr">
                      <a:noAutofit/>
                    </a:bodyPr>
                    <a:p>
                      <a:pPr>
                        <a:lnSpc>
                          <a:spcPct val="100000"/>
                        </a:lnSpc>
                      </a:pPr>
                      <a:r>
                        <a:rPr b="0" lang="fr-FR" sz="1100" spc="-1" strike="noStrike">
                          <a:solidFill>
                            <a:srgbClr val="000000"/>
                          </a:solidFill>
                          <a:latin typeface="Calibri"/>
                        </a:rPr>
                        <a:t>PÉRIODE DE FORMATION EN MILIEU PROFESSIONNEL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gridSpan="3">
                  <a:txBody>
                    <a:bodyPr lIns="7560" rIns="7560" tIns="7560" bIns="7560" anchor="ctr">
                      <a:noAutofit/>
                    </a:bodyPr>
                    <a:p>
                      <a:pPr algn="ctr">
                        <a:lnSpc>
                          <a:spcPct val="100000"/>
                        </a:lnSpc>
                      </a:pPr>
                      <a:r>
                        <a:rPr b="0" lang="fr-FR" sz="1100" spc="-1" strike="noStrike">
                          <a:solidFill>
                            <a:srgbClr val="000000"/>
                          </a:solidFill>
                          <a:latin typeface="Calibri"/>
                        </a:rPr>
                        <a:t>6 à 7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hMerge="1">
                  <a:tcPr marL="90000" marR="90000">
                    <a:solidFill>
                      <a:srgbClr val="729fcf"/>
                    </a:solidFill>
                  </a:tcPr>
                </a:tc>
                <a:tc hMerge="1">
                  <a:tcPr marL="90000" marR="90000">
                    <a:solidFill>
                      <a:srgbClr val="729fcf"/>
                    </a:solidFill>
                  </a:tcPr>
                </a:tc>
                <a:tc gridSpan="3">
                  <a:txBody>
                    <a:bodyPr lIns="7560" rIns="7560" tIns="7560" bIns="7560" anchor="ctr">
                      <a:noAutofit/>
                    </a:bodyPr>
                    <a:p>
                      <a:pPr algn="ctr">
                        <a:lnSpc>
                          <a:spcPct val="100000"/>
                        </a:lnSpc>
                      </a:pPr>
                      <a:r>
                        <a:rPr b="0" lang="fr-FR" sz="1100" spc="-1" strike="noStrike">
                          <a:solidFill>
                            <a:srgbClr val="000000"/>
                          </a:solidFill>
                          <a:latin typeface="Calibri"/>
                        </a:rPr>
                        <a:t>6 à 7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hMerge="1">
                  <a:tcPr marL="90000" marR="90000">
                    <a:solidFill>
                      <a:srgbClr val="729fcf"/>
                    </a:solidFill>
                  </a:tcPr>
                </a:tc>
                <a:tc hMerge="1">
                  <a:tcPr marL="90000" marR="90000">
                    <a:solidFill>
                      <a:srgbClr val="729fcf"/>
                    </a:solidFill>
                  </a:tcPr>
                </a:tc>
                <a:tc>
                  <a:txBody>
                    <a:bodyPr lIns="7560" rIns="7560" tIns="7560" bIns="7560" anchor="ctr">
                      <a:noAutofit/>
                    </a:bodyPr>
                    <a:p>
                      <a:pPr algn="ctr">
                        <a:lnSpc>
                          <a:spcPct val="100000"/>
                        </a:lnSpc>
                      </a:pPr>
                      <a:r>
                        <a:rPr b="0" lang="fr-FR" sz="1100" spc="-1" strike="noStrike">
                          <a:solidFill>
                            <a:srgbClr val="000000"/>
                          </a:solidFill>
                          <a:latin typeface="Calibri"/>
                        </a:rPr>
                        <a:t>12 à 14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bl>
          </a:graphicData>
        </a:graphic>
      </p:graphicFrame>
      <p:sp>
        <p:nvSpPr>
          <p:cNvPr id="164" name="CustomShape 4"/>
          <p:cNvSpPr/>
          <p:nvPr/>
        </p:nvSpPr>
        <p:spPr>
          <a:xfrm>
            <a:off x="2608200" y="5801760"/>
            <a:ext cx="8514720" cy="820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200" spc="-1" strike="noStrike">
                <a:solidFill>
                  <a:srgbClr val="ff0000"/>
                </a:solidFill>
                <a:latin typeface="arial"/>
              </a:rPr>
              <a:t>(a) </a:t>
            </a:r>
            <a:r>
              <a:rPr b="0" lang="fr-FR" sz="1200" spc="-1" strike="noStrike">
                <a:solidFill>
                  <a:srgbClr val="000000"/>
                </a:solidFill>
                <a:latin typeface="arial"/>
              </a:rPr>
              <a:t>Horaire donnant droit au doublement de la dotation horaire professeur lorsque le seuil d'effectifs est atteint.</a:t>
            </a:r>
            <a:br/>
            <a:r>
              <a:rPr b="1" lang="fr-FR" sz="1200" spc="-1" strike="noStrike">
                <a:solidFill>
                  <a:srgbClr val="ff0000"/>
                </a:solidFill>
                <a:latin typeface="arial"/>
              </a:rPr>
              <a:t>(b)</a:t>
            </a:r>
            <a:r>
              <a:rPr b="0" lang="fr-FR" sz="1200" spc="-1" strike="noStrike">
                <a:solidFill>
                  <a:srgbClr val="000000"/>
                </a:solidFill>
                <a:latin typeface="arial"/>
              </a:rPr>
              <a:t> La dotation horaire professeur est égale au double du volume horaire élève.</a:t>
            </a:r>
            <a:br/>
            <a:r>
              <a:rPr b="1" lang="fr-FR" sz="1200" spc="-1" strike="noStrike">
                <a:solidFill>
                  <a:srgbClr val="ff0000"/>
                </a:solidFill>
                <a:latin typeface="arial"/>
              </a:rPr>
              <a:t>(c)</a:t>
            </a:r>
            <a:r>
              <a:rPr b="0" lang="fr-FR" sz="1200" spc="-1" strike="noStrike">
                <a:solidFill>
                  <a:srgbClr val="000000"/>
                </a:solidFill>
                <a:latin typeface="arial"/>
              </a:rPr>
              <a:t> Horaire donnant droit au dédoublement de la dotation horaire professeur sans condition de seuil.</a:t>
            </a:r>
            <a:br/>
            <a:r>
              <a:rPr b="1" lang="fr-FR" sz="1200" spc="-1" strike="noStrike">
                <a:solidFill>
                  <a:srgbClr val="ff0000"/>
                </a:solidFill>
                <a:latin typeface="arial"/>
              </a:rPr>
              <a:t>(d)</a:t>
            </a:r>
            <a:r>
              <a:rPr b="0" lang="fr-FR" sz="1200" spc="-1" strike="noStrike">
                <a:solidFill>
                  <a:srgbClr val="000000"/>
                </a:solidFill>
                <a:latin typeface="arial"/>
              </a:rPr>
              <a:t> Dédoublements possibles en fonction des besoins des élèves.</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Graphique 5" descr=""/>
          <p:cNvPicPr/>
          <p:nvPr/>
        </p:nvPicPr>
        <p:blipFill>
          <a:blip r:embed="rId1"/>
          <a:stretch/>
        </p:blipFill>
        <p:spPr>
          <a:xfrm>
            <a:off x="237960" y="140760"/>
            <a:ext cx="935280" cy="935280"/>
          </a:xfrm>
          <a:prstGeom prst="rect">
            <a:avLst/>
          </a:prstGeom>
          <a:ln w="0">
            <a:noFill/>
          </a:ln>
        </p:spPr>
      </p:pic>
      <p:sp>
        <p:nvSpPr>
          <p:cNvPr id="166" name="CustomShape 1"/>
          <p:cNvSpPr/>
          <p:nvPr/>
        </p:nvSpPr>
        <p:spPr>
          <a:xfrm>
            <a:off x="1141200" y="140760"/>
            <a:ext cx="976680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CAP – Grille Horaire hebdomadaire</a:t>
            </a:r>
            <a:endParaRPr b="0" lang="fr-FR" sz="3600" spc="-1" strike="noStrike">
              <a:latin typeface="Arial"/>
            </a:endParaRPr>
          </a:p>
        </p:txBody>
      </p:sp>
      <p:sp>
        <p:nvSpPr>
          <p:cNvPr id="167" name="CustomShape 2"/>
          <p:cNvSpPr/>
          <p:nvPr/>
        </p:nvSpPr>
        <p:spPr>
          <a:xfrm>
            <a:off x="1334880" y="786960"/>
            <a:ext cx="1061856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Arial"/>
              </a:rPr>
              <a:t>ANNEXE : VOLUME HORAIRE DE RÉFÉRENCE CORRESPONDANT À UNE DURÉE DE </a:t>
            </a:r>
            <a:r>
              <a:rPr b="1" lang="fr-FR" sz="1600" spc="-1" strike="noStrike">
                <a:solidFill>
                  <a:srgbClr val="000000"/>
                </a:solidFill>
                <a:latin typeface="Arial"/>
              </a:rPr>
              <a:t>55</a:t>
            </a:r>
            <a:r>
              <a:rPr b="0" lang="fr-FR" sz="1600" spc="-1" strike="noStrike">
                <a:solidFill>
                  <a:srgbClr val="000000"/>
                </a:solidFill>
                <a:latin typeface="Arial"/>
              </a:rPr>
              <a:t> SEMAINES D'ENSEIGNEMENT, </a:t>
            </a:r>
            <a:r>
              <a:rPr b="1" lang="fr-FR" sz="1600" spc="-1" strike="noStrike">
                <a:solidFill>
                  <a:srgbClr val="000000"/>
                </a:solidFill>
                <a:latin typeface="Arial"/>
              </a:rPr>
              <a:t>14</a:t>
            </a:r>
            <a:r>
              <a:rPr b="0" lang="fr-FR" sz="1600" spc="-1" strike="noStrike">
                <a:solidFill>
                  <a:srgbClr val="000000"/>
                </a:solidFill>
                <a:latin typeface="Arial"/>
              </a:rPr>
              <a:t> SEMAINES DE PFMP ET </a:t>
            </a:r>
            <a:r>
              <a:rPr b="1" lang="fr-FR" sz="1600" spc="-1" strike="noStrike">
                <a:solidFill>
                  <a:srgbClr val="000000"/>
                </a:solidFill>
                <a:latin typeface="Arial"/>
              </a:rPr>
              <a:t>3</a:t>
            </a:r>
            <a:r>
              <a:rPr b="0" lang="fr-FR" sz="1600" spc="-1" strike="noStrike">
                <a:solidFill>
                  <a:srgbClr val="000000"/>
                </a:solidFill>
                <a:latin typeface="Arial"/>
              </a:rPr>
              <a:t> SEMAINES D'EXAMEN</a:t>
            </a:r>
            <a:endParaRPr b="0" lang="fr-FR" sz="1600" spc="-1" strike="noStrike">
              <a:latin typeface="Arial"/>
            </a:endParaRPr>
          </a:p>
        </p:txBody>
      </p:sp>
      <p:graphicFrame>
        <p:nvGraphicFramePr>
          <p:cNvPr id="168" name="Table 3"/>
          <p:cNvGraphicFramePr/>
          <p:nvPr/>
        </p:nvGraphicFramePr>
        <p:xfrm>
          <a:off x="237960" y="1366200"/>
          <a:ext cx="10977480" cy="3801960"/>
        </p:xfrm>
        <a:graphic>
          <a:graphicData uri="http://schemas.openxmlformats.org/drawingml/2006/table">
            <a:tbl>
              <a:tblPr/>
              <a:tblGrid>
                <a:gridCol w="4924440"/>
                <a:gridCol w="856440"/>
                <a:gridCol w="1041480"/>
                <a:gridCol w="1226880"/>
                <a:gridCol w="833040"/>
                <a:gridCol w="1053000"/>
                <a:gridCol w="1042200"/>
              </a:tblGrid>
              <a:tr h="182880">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gridSpan="3">
                  <a:txBody>
                    <a:bodyPr lIns="7560" rIns="7560" tIns="7560" bIns="7560" anchor="ctr">
                      <a:noAutofit/>
                    </a:bodyPr>
                    <a:p>
                      <a:pPr algn="ctr">
                        <a:lnSpc>
                          <a:spcPct val="100000"/>
                        </a:lnSpc>
                      </a:pPr>
                      <a:r>
                        <a:rPr b="0" lang="fr-FR" sz="1100" spc="-1" strike="noStrike">
                          <a:solidFill>
                            <a:srgbClr val="ffffff"/>
                          </a:solidFill>
                          <a:latin typeface="Calibri"/>
                        </a:rPr>
                        <a:t>PREMIÈRE ANNÉE (29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hMerge="1">
                  <a:tcPr marL="90000" marR="90000">
                    <a:solidFill>
                      <a:srgbClr val="729fcf"/>
                    </a:solidFill>
                  </a:tcPr>
                </a:tc>
                <a:tc hMerge="1">
                  <a:tcPr marL="90000" marR="90000">
                    <a:solidFill>
                      <a:srgbClr val="729fcf"/>
                    </a:solidFill>
                  </a:tcPr>
                </a:tc>
                <a:tc gridSpan="3">
                  <a:txBody>
                    <a:bodyPr lIns="7560" rIns="7560" tIns="7560" bIns="7560" anchor="ctr">
                      <a:noAutofit/>
                    </a:bodyPr>
                    <a:p>
                      <a:pPr algn="ctr">
                        <a:lnSpc>
                          <a:spcPct val="100000"/>
                        </a:lnSpc>
                      </a:pPr>
                      <a:r>
                        <a:rPr b="0" lang="fr-FR" sz="1100" spc="-1" strike="noStrike">
                          <a:solidFill>
                            <a:srgbClr val="ffffff"/>
                          </a:solidFill>
                          <a:latin typeface="Calibri"/>
                        </a:rPr>
                        <a:t>DEUXIÈME ANNÉE (26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hMerge="1">
                  <a:tcPr marL="90000" marR="90000">
                    <a:solidFill>
                      <a:srgbClr val="729fcf"/>
                    </a:solidFill>
                  </a:tcPr>
                </a:tc>
                <a:tc hMerge="1">
                  <a:tcPr marL="90000" marR="90000">
                    <a:solidFill>
                      <a:srgbClr val="729fcf"/>
                    </a:solidFill>
                  </a:tcPr>
                </a:tc>
              </a:tr>
              <a:tr h="350280">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classe entière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groupe à effectif réduit </a:t>
                      </a:r>
                      <a:r>
                        <a:rPr b="1" lang="fr-FR" sz="1100" spc="-1" strike="noStrike">
                          <a:solidFill>
                            <a:srgbClr val="ff0000"/>
                          </a:solidFill>
                          <a:latin typeface="Calibri"/>
                        </a:rPr>
                        <a:t>(a)</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classe entière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c>
                  <a:txBody>
                    <a:bodyPr lIns="7560" rIns="7560" tIns="7560" bIns="7560" anchor="ctr">
                      <a:noAutofit/>
                    </a:bodyPr>
                    <a:p>
                      <a:pPr algn="ctr">
                        <a:lnSpc>
                          <a:spcPct val="100000"/>
                        </a:lnSpc>
                      </a:pPr>
                      <a:r>
                        <a:rPr b="0" lang="fr-FR" sz="1100" spc="-1" strike="noStrike">
                          <a:solidFill>
                            <a:srgbClr val="ffffff"/>
                          </a:solidFill>
                          <a:latin typeface="Calibri"/>
                        </a:rPr>
                        <a:t>Dont en groupe à effectif réduit </a:t>
                      </a:r>
                      <a:r>
                        <a:rPr b="1" lang="fr-FR" sz="1100" spc="-1" strike="noStrike">
                          <a:solidFill>
                            <a:srgbClr val="ff0000"/>
                          </a:solidFill>
                          <a:latin typeface="Calibri"/>
                        </a:rPr>
                        <a:t>(a)</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336699"/>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ENSEIGNEMENTS PROFESSIONNELS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19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19</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9.5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 et français en co-intervention </a:t>
                      </a:r>
                      <a:r>
                        <a:rPr b="1" lang="fr-FR" sz="1100" spc="-1" strike="noStrike">
                          <a:solidFill>
                            <a:srgbClr val="ff0000"/>
                          </a:solidFill>
                          <a:latin typeface="Calibri"/>
                        </a:rPr>
                        <a:t>(b)</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professionnel et mathématiques en co-intervention</a:t>
                      </a:r>
                      <a:r>
                        <a:rPr b="1" lang="fr-FR" sz="1100" spc="-1" strike="noStrike">
                          <a:solidFill>
                            <a:srgbClr val="ff0000"/>
                          </a:solidFill>
                          <a:latin typeface="Calibri"/>
                        </a:rPr>
                        <a:t> (b)</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Réalisation d'un chef d'œuvre </a:t>
                      </a:r>
                      <a:r>
                        <a:rPr b="1" lang="fr-FR" sz="1100" spc="-1" strike="noStrike">
                          <a:solidFill>
                            <a:srgbClr val="ff0000"/>
                          </a:solidFill>
                          <a:latin typeface="Calibri"/>
                        </a:rPr>
                        <a:t>(c)</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Prévention-santé-environnement</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ENSEIGNEMENTS GÉNÉRAUX</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8.5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8.5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Français, histoire-géographie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Enseignement moral et civique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Mathématiques - Physique-chimie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Langue vivante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Arts appliqués et culture artistique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Education physique et sportive</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2.5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0</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350280">
                <a:tc>
                  <a:txBody>
                    <a:bodyPr lIns="7560" rIns="7560" tIns="7560" bIns="7560" anchor="ctr">
                      <a:noAutofit/>
                    </a:bodyPr>
                    <a:p>
                      <a:pPr>
                        <a:lnSpc>
                          <a:spcPct val="100000"/>
                        </a:lnSpc>
                      </a:pPr>
                      <a:r>
                        <a:rPr b="0" lang="fr-FR" sz="1100" spc="-1" strike="noStrike">
                          <a:solidFill>
                            <a:srgbClr val="000000"/>
                          </a:solidFill>
                          <a:latin typeface="Calibri"/>
                        </a:rPr>
                        <a:t>CONSOLIDATION, ACCOMPAGNEMENT PERSONNALISÉ ET ACCOMPAGNEMENT AU CHOIX D'ORIENTATION</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1.5 (d)</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3.5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1.5</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c>
                  <a:txBody>
                    <a:bodyPr lIns="7560" rIns="7560" tIns="7560" bIns="7560" anchor="ctr">
                      <a:noAutofit/>
                    </a:bodyPr>
                    <a:p>
                      <a:pPr algn="ctr">
                        <a:lnSpc>
                          <a:spcPct val="100000"/>
                        </a:lnSpc>
                      </a:pPr>
                      <a:r>
                        <a:rPr b="0" lang="fr-FR" sz="1100" spc="-1" strike="noStrike">
                          <a:solidFill>
                            <a:srgbClr val="000000"/>
                          </a:solidFill>
                          <a:latin typeface="Calibri"/>
                        </a:rPr>
                        <a:t>2</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solidFill>
                      <a:srgbClr val="ffc000"/>
                    </a:solidFill>
                  </a:tcPr>
                </a:tc>
              </a:tr>
              <a:tr h="182880">
                <a:tc>
                  <a:txBody>
                    <a:bodyPr lIns="7560" rIns="7560" tIns="7560" bIns="7560" anchor="ctr">
                      <a:noAutofit/>
                    </a:bodyPr>
                    <a:p>
                      <a:pPr>
                        <a:lnSpc>
                          <a:spcPct val="100000"/>
                        </a:lnSpc>
                      </a:pPr>
                      <a:r>
                        <a:rPr b="0" lang="fr-FR" sz="1100" spc="-1" strike="noStrike">
                          <a:solidFill>
                            <a:srgbClr val="000000"/>
                          </a:solidFill>
                          <a:latin typeface="Calibri"/>
                        </a:rPr>
                        <a:t>TOTAL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xBody>
                    <a:bodyPr lIns="7560" rIns="7560" tIns="7560" bIns="7560" anchor="ctr">
                      <a:noAutofit/>
                    </a:bodyPr>
                    <a:p>
                      <a:pPr algn="ctr">
                        <a:lnSpc>
                          <a:spcPct val="100000"/>
                        </a:lnSpc>
                      </a:pPr>
                      <a:r>
                        <a:rPr b="0" lang="fr-FR" sz="1100" spc="-1" strike="noStrike">
                          <a:solidFill>
                            <a:srgbClr val="000000"/>
                          </a:solidFill>
                          <a:latin typeface="Calibri"/>
                        </a:rPr>
                        <a:t>31</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c>
                  <a:tcPr marL="7560" marR="7560">
                    <a:lnL w="7200">
                      <a:solidFill>
                        <a:srgbClr val="0909b0"/>
                      </a:solidFill>
                    </a:lnL>
                    <a:lnR w="7200">
                      <a:solidFill>
                        <a:srgbClr val="0909b0"/>
                      </a:solidFill>
                    </a:lnR>
                    <a:lnT w="7200">
                      <a:solidFill>
                        <a:srgbClr val="0909b0"/>
                      </a:solidFill>
                    </a:lnT>
                    <a:lnB w="7200">
                      <a:solidFill>
                        <a:srgbClr val="0909b0"/>
                      </a:solidFill>
                    </a:lnB>
                    <a:noFill/>
                  </a:tcPr>
                </a:tc>
              </a:tr>
              <a:tr h="182880">
                <a:tc>
                  <a:txBody>
                    <a:bodyPr lIns="7560" rIns="7560" tIns="7560" bIns="7560" anchor="ctr">
                      <a:noAutofit/>
                    </a:bodyPr>
                    <a:p>
                      <a:pPr>
                        <a:lnSpc>
                          <a:spcPct val="100000"/>
                        </a:lnSpc>
                      </a:pPr>
                      <a:r>
                        <a:rPr b="0" lang="fr-FR" sz="1100" spc="-1" strike="noStrike">
                          <a:solidFill>
                            <a:srgbClr val="000000"/>
                          </a:solidFill>
                          <a:latin typeface="Calibri"/>
                        </a:rPr>
                        <a:t>PÉRIODE DE FORMATION EN MILIEU PROFESSIONNEL</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gridSpan="3">
                  <a:txBody>
                    <a:bodyPr lIns="7560" rIns="7560" tIns="7560" bIns="7560" anchor="ctr">
                      <a:noAutofit/>
                    </a:bodyPr>
                    <a:p>
                      <a:pPr algn="ctr">
                        <a:lnSpc>
                          <a:spcPct val="100000"/>
                        </a:lnSpc>
                      </a:pPr>
                      <a:r>
                        <a:rPr b="0" lang="fr-FR" sz="1100" spc="-1" strike="noStrike">
                          <a:solidFill>
                            <a:srgbClr val="000000"/>
                          </a:solidFill>
                          <a:latin typeface="Calibri"/>
                        </a:rPr>
                        <a:t>6 à 7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hMerge="1">
                  <a:tcPr marL="90000" marR="90000">
                    <a:solidFill>
                      <a:srgbClr val="729fcf"/>
                    </a:solidFill>
                  </a:tcPr>
                </a:tc>
                <a:tc hMerge="1">
                  <a:tcPr marL="90000" marR="90000">
                    <a:solidFill>
                      <a:srgbClr val="729fcf"/>
                    </a:solidFill>
                  </a:tcPr>
                </a:tc>
                <a:tc gridSpan="3">
                  <a:txBody>
                    <a:bodyPr lIns="7560" rIns="7560" tIns="7560" bIns="7560" anchor="ctr">
                      <a:noAutofit/>
                    </a:bodyPr>
                    <a:p>
                      <a:pPr algn="ctr">
                        <a:lnSpc>
                          <a:spcPct val="100000"/>
                        </a:lnSpc>
                      </a:pPr>
                      <a:r>
                        <a:rPr b="0" lang="fr-FR" sz="1100" spc="-1" strike="noStrike">
                          <a:solidFill>
                            <a:srgbClr val="000000"/>
                          </a:solidFill>
                          <a:latin typeface="Calibri"/>
                        </a:rPr>
                        <a:t>6 à 7 semaines</a:t>
                      </a:r>
                      <a:endParaRPr b="0" lang="fr-FR" sz="1100" spc="-1" strike="noStrike">
                        <a:latin typeface="Arial"/>
                      </a:endParaRPr>
                    </a:p>
                  </a:txBody>
                  <a:tcPr marL="7560" marR="7560">
                    <a:lnL w="7200">
                      <a:solidFill>
                        <a:srgbClr val="0909b0"/>
                      </a:solidFill>
                    </a:lnL>
                    <a:lnR w="7200">
                      <a:solidFill>
                        <a:srgbClr val="0909b0"/>
                      </a:solidFill>
                    </a:lnR>
                    <a:lnT w="7200">
                      <a:solidFill>
                        <a:srgbClr val="0909b0"/>
                      </a:solidFill>
                    </a:lnT>
                    <a:lnB w="7200">
                      <a:solidFill>
                        <a:srgbClr val="0909b0"/>
                      </a:solidFill>
                    </a:lnB>
                    <a:noFill/>
                  </a:tcPr>
                </a:tc>
                <a:tc hMerge="1">
                  <a:tcPr marL="90000" marR="90000">
                    <a:solidFill>
                      <a:srgbClr val="729fcf"/>
                    </a:solidFill>
                  </a:tcPr>
                </a:tc>
                <a:tc hMerge="1">
                  <a:tcPr marL="90000" marR="90000">
                    <a:solidFill>
                      <a:srgbClr val="729fcf"/>
                    </a:solidFill>
                  </a:tcPr>
                </a:tc>
              </a:tr>
            </a:tbl>
          </a:graphicData>
        </a:graphic>
      </p:graphicFrame>
      <p:sp>
        <p:nvSpPr>
          <p:cNvPr id="169" name="CustomShape 4"/>
          <p:cNvSpPr/>
          <p:nvPr/>
        </p:nvSpPr>
        <p:spPr>
          <a:xfrm>
            <a:off x="2608200" y="5801760"/>
            <a:ext cx="8514720" cy="820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200" spc="-1" strike="noStrike">
                <a:solidFill>
                  <a:srgbClr val="ff0000"/>
                </a:solidFill>
                <a:latin typeface="arial"/>
              </a:rPr>
              <a:t>(a) </a:t>
            </a:r>
            <a:r>
              <a:rPr b="0" lang="fr-FR" sz="1200" spc="-1" strike="noStrike">
                <a:solidFill>
                  <a:srgbClr val="000000"/>
                </a:solidFill>
                <a:latin typeface="arial"/>
              </a:rPr>
              <a:t>Horaire donnant droit au doublement de la dotation horaire professeur lorsque le seuil d'effectifs est atteint.</a:t>
            </a:r>
            <a:br/>
            <a:r>
              <a:rPr b="1" lang="fr-FR" sz="1200" spc="-1" strike="noStrike">
                <a:solidFill>
                  <a:srgbClr val="ff0000"/>
                </a:solidFill>
                <a:latin typeface="arial"/>
              </a:rPr>
              <a:t>(b)</a:t>
            </a:r>
            <a:r>
              <a:rPr b="0" lang="fr-FR" sz="1200" spc="-1" strike="noStrike">
                <a:solidFill>
                  <a:srgbClr val="000000"/>
                </a:solidFill>
                <a:latin typeface="arial"/>
              </a:rPr>
              <a:t> La dotation horaire professeur est égale au double du volume horaire élève.</a:t>
            </a:r>
            <a:br/>
            <a:r>
              <a:rPr b="1" lang="fr-FR" sz="1200" spc="-1" strike="noStrike">
                <a:solidFill>
                  <a:srgbClr val="ff0000"/>
                </a:solidFill>
                <a:latin typeface="arial"/>
              </a:rPr>
              <a:t>(c)</a:t>
            </a:r>
            <a:r>
              <a:rPr b="0" lang="fr-FR" sz="1200" spc="-1" strike="noStrike">
                <a:solidFill>
                  <a:srgbClr val="000000"/>
                </a:solidFill>
                <a:latin typeface="arial"/>
              </a:rPr>
              <a:t> Horaire donnant droit au dédoublement de la dotation horaire professeur sans condition de seuil.</a:t>
            </a:r>
            <a:br/>
            <a:r>
              <a:rPr b="1" lang="fr-FR" sz="1200" spc="-1" strike="noStrike">
                <a:solidFill>
                  <a:srgbClr val="ff0000"/>
                </a:solidFill>
                <a:latin typeface="arial"/>
              </a:rPr>
              <a:t>(d)</a:t>
            </a:r>
            <a:r>
              <a:rPr b="0" lang="fr-FR" sz="1200" spc="-1" strike="noStrike">
                <a:solidFill>
                  <a:srgbClr val="000000"/>
                </a:solidFill>
                <a:latin typeface="arial"/>
              </a:rPr>
              <a:t> Dédoublements possibles en fonction des besoins des élèves.</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Graphique 5" descr=""/>
          <p:cNvPicPr/>
          <p:nvPr/>
        </p:nvPicPr>
        <p:blipFill>
          <a:blip r:embed="rId1"/>
          <a:stretch/>
        </p:blipFill>
        <p:spPr>
          <a:xfrm>
            <a:off x="237960" y="140760"/>
            <a:ext cx="935280" cy="935280"/>
          </a:xfrm>
          <a:prstGeom prst="rect">
            <a:avLst/>
          </a:prstGeom>
          <a:ln w="0">
            <a:noFill/>
          </a:ln>
        </p:spPr>
      </p:pic>
      <p:sp>
        <p:nvSpPr>
          <p:cNvPr id="171" name="CustomShape 1"/>
          <p:cNvSpPr/>
          <p:nvPr/>
        </p:nvSpPr>
        <p:spPr>
          <a:xfrm>
            <a:off x="1798560" y="140760"/>
            <a:ext cx="836316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Tableur d’aide à la réflexion</a:t>
            </a:r>
            <a:endParaRPr b="0" lang="fr-FR" sz="3600" spc="-1" strike="noStrike">
              <a:latin typeface="Arial"/>
            </a:endParaRPr>
          </a:p>
        </p:txBody>
      </p:sp>
      <p:sp>
        <p:nvSpPr>
          <p:cNvPr id="172" name="CustomShape 2"/>
          <p:cNvSpPr/>
          <p:nvPr/>
        </p:nvSpPr>
        <p:spPr>
          <a:xfrm>
            <a:off x="597240" y="1276200"/>
            <a:ext cx="112896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GothamNarrow-Light"/>
              </a:rPr>
              <a:t>Le </a:t>
            </a:r>
            <a:r>
              <a:rPr b="1" lang="fr-FR" sz="1800" spc="-1" strike="noStrike">
                <a:solidFill>
                  <a:srgbClr val="e35a10"/>
                </a:solidFill>
                <a:latin typeface="GothamNarrow-Light"/>
              </a:rPr>
              <a:t>Sgen-CFDT</a:t>
            </a:r>
            <a:r>
              <a:rPr b="0" lang="fr-FR" sz="1800" spc="-1" strike="noStrike">
                <a:solidFill>
                  <a:srgbClr val="000000"/>
                </a:solidFill>
                <a:latin typeface="GothamNarrow-Light"/>
              </a:rPr>
              <a:t> vous propose un tableur qui aide à visualiser les choix faits en conseil pédagogique pour l’utilisation de l’enveloppe horaire par division et des heures complémentaires.</a:t>
            </a:r>
            <a:endParaRPr b="0" lang="fr-FR" sz="1800" spc="-1" strike="noStrike">
              <a:latin typeface="Arial"/>
            </a:endParaRPr>
          </a:p>
        </p:txBody>
      </p:sp>
      <p:sp>
        <p:nvSpPr>
          <p:cNvPr id="173" name="CustomShape 3"/>
          <p:cNvSpPr/>
          <p:nvPr/>
        </p:nvSpPr>
        <p:spPr>
          <a:xfrm>
            <a:off x="0" y="6396480"/>
            <a:ext cx="10390680" cy="821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0000"/>
                </a:solidFill>
                <a:latin typeface="GothamNarrow-Light"/>
              </a:rPr>
              <a:t>Demandes d’aides et remarques : </a:t>
            </a:r>
            <a:r>
              <a:rPr b="0" lang="fr-FR" sz="2400" spc="-1" strike="noStrike" u="sng">
                <a:solidFill>
                  <a:srgbClr val="0563c1"/>
                </a:solidFill>
                <a:uFillTx/>
                <a:latin typeface="GothamNarrow-Light"/>
                <a:hlinkClick r:id="rId2"/>
              </a:rPr>
              <a:t>spefp@sgen.cfdt.fr</a:t>
            </a:r>
            <a:r>
              <a:rPr b="0" lang="fr-FR" sz="2400" spc="-1" strike="noStrike">
                <a:solidFill>
                  <a:srgbClr val="000000"/>
                </a:solidFill>
                <a:latin typeface="GothamNarrow-Light"/>
              </a:rPr>
              <a:t> ou </a:t>
            </a:r>
            <a:r>
              <a:rPr b="0" lang="fr-FR" sz="2400" spc="-1" strike="noStrike" u="sng">
                <a:solidFill>
                  <a:srgbClr val="0563c1"/>
                </a:solidFill>
                <a:uFillTx/>
                <a:latin typeface="GothamNarrow-Light"/>
                <a:hlinkClick r:id="rId3"/>
              </a:rPr>
              <a:t>rarnaud@sgen.cfdt.fr</a:t>
            </a:r>
            <a:r>
              <a:rPr b="0" lang="fr-FR" sz="2400" spc="-1" strike="noStrike">
                <a:solidFill>
                  <a:srgbClr val="000000"/>
                </a:solidFill>
                <a:latin typeface="GothamNarrow-Light"/>
              </a:rPr>
              <a:t> </a:t>
            </a:r>
            <a:endParaRPr b="0" lang="fr-FR" sz="2400" spc="-1" strike="noStrike">
              <a:latin typeface="Arial"/>
            </a:endParaRPr>
          </a:p>
        </p:txBody>
      </p:sp>
      <p:pic>
        <p:nvPicPr>
          <p:cNvPr id="174" name="Image 2" descr=""/>
          <p:cNvPicPr/>
          <p:nvPr/>
        </p:nvPicPr>
        <p:blipFill>
          <a:blip r:embed="rId4"/>
          <a:srcRect l="43878" t="12031" r="6063" b="6494"/>
          <a:stretch/>
        </p:blipFill>
        <p:spPr>
          <a:xfrm>
            <a:off x="237960" y="2300400"/>
            <a:ext cx="6103440" cy="3531600"/>
          </a:xfrm>
          <a:prstGeom prst="rect">
            <a:avLst/>
          </a:prstGeom>
          <a:ln w="0">
            <a:noFill/>
          </a:ln>
        </p:spPr>
      </p:pic>
      <p:sp>
        <p:nvSpPr>
          <p:cNvPr id="175" name="CustomShape 4"/>
          <p:cNvSpPr/>
          <p:nvPr/>
        </p:nvSpPr>
        <p:spPr>
          <a:xfrm>
            <a:off x="7054560" y="4769280"/>
            <a:ext cx="5137200" cy="17362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Calibri"/>
              </a:rPr>
              <a:t>Onglets</a:t>
            </a:r>
            <a:endParaRPr b="0" lang="fr-FR" sz="1800" spc="-1" strike="noStrike">
              <a:latin typeface="Arial"/>
            </a:endParaRPr>
          </a:p>
          <a:p>
            <a:pPr>
              <a:lnSpc>
                <a:spcPct val="100000"/>
              </a:lnSpc>
            </a:pPr>
            <a:r>
              <a:rPr b="0" lang="fr-FR" sz="1800" spc="-1" strike="noStrike">
                <a:solidFill>
                  <a:srgbClr val="000000"/>
                </a:solidFill>
                <a:latin typeface="Calibri"/>
              </a:rPr>
              <a:t>Important : Consignes d’utilisation</a:t>
            </a:r>
            <a:endParaRPr b="0" lang="fr-FR" sz="1800" spc="-1" strike="noStrike">
              <a:latin typeface="Arial"/>
            </a:endParaRPr>
          </a:p>
          <a:p>
            <a:pPr>
              <a:lnSpc>
                <a:spcPct val="100000"/>
              </a:lnSpc>
            </a:pPr>
            <a:r>
              <a:rPr b="0" lang="fr-FR" sz="1800" spc="-1" strike="noStrike">
                <a:solidFill>
                  <a:srgbClr val="000000"/>
                </a:solidFill>
                <a:latin typeface="Calibri"/>
              </a:rPr>
              <a:t>3</a:t>
            </a:r>
            <a:r>
              <a:rPr b="0" lang="fr-FR" sz="1800" spc="-1" strike="noStrike" baseline="30000">
                <a:solidFill>
                  <a:srgbClr val="000000"/>
                </a:solidFill>
                <a:latin typeface="Calibri"/>
              </a:rPr>
              <a:t>ème</a:t>
            </a:r>
            <a:r>
              <a:rPr b="0" lang="fr-FR" sz="1800" spc="-1" strike="noStrike">
                <a:solidFill>
                  <a:srgbClr val="000000"/>
                </a:solidFill>
                <a:latin typeface="Calibri"/>
              </a:rPr>
              <a:t> Prépa Métiers : Grille horaire</a:t>
            </a:r>
            <a:endParaRPr b="0" lang="fr-FR" sz="1800" spc="-1" strike="noStrike">
              <a:latin typeface="Arial"/>
            </a:endParaRPr>
          </a:p>
          <a:p>
            <a:pPr>
              <a:lnSpc>
                <a:spcPct val="100000"/>
              </a:lnSpc>
            </a:pPr>
            <a:r>
              <a:rPr b="0" lang="fr-FR" sz="1800" spc="-1" strike="noStrike">
                <a:solidFill>
                  <a:srgbClr val="000000"/>
                </a:solidFill>
                <a:latin typeface="Calibri"/>
              </a:rPr>
              <a:t>6 onglets suivants : Grilles et choix en Bac Pro</a:t>
            </a:r>
            <a:endParaRPr b="0" lang="fr-FR" sz="1800" spc="-1" strike="noStrike">
              <a:latin typeface="Arial"/>
            </a:endParaRPr>
          </a:p>
          <a:p>
            <a:pPr>
              <a:lnSpc>
                <a:spcPct val="100000"/>
              </a:lnSpc>
            </a:pPr>
            <a:r>
              <a:rPr b="0" lang="fr-FR" sz="1800" spc="-1" strike="noStrike">
                <a:solidFill>
                  <a:srgbClr val="000000"/>
                </a:solidFill>
                <a:latin typeface="Calibri"/>
              </a:rPr>
              <a:t>Onglets CAP : Grilles horaires</a:t>
            </a:r>
            <a:endParaRPr b="0" lang="fr-FR" sz="1800" spc="-1" strike="noStrike">
              <a:latin typeface="Arial"/>
            </a:endParaRPr>
          </a:p>
          <a:p>
            <a:pPr>
              <a:lnSpc>
                <a:spcPct val="100000"/>
              </a:lnSpc>
            </a:pPr>
            <a:r>
              <a:rPr b="0" lang="fr-FR" sz="1800" spc="-1" strike="noStrike">
                <a:solidFill>
                  <a:srgbClr val="000000"/>
                </a:solidFill>
                <a:latin typeface="Calibri"/>
              </a:rPr>
              <a:t>TRM : Tableau récapitulatif</a:t>
            </a:r>
            <a:endParaRPr b="0" lang="fr-FR" sz="1800" spc="-1" strike="noStrike">
              <a:latin typeface="Arial"/>
            </a:endParaRPr>
          </a:p>
        </p:txBody>
      </p:sp>
      <p:sp>
        <p:nvSpPr>
          <p:cNvPr id="176" name="CustomShape 5"/>
          <p:cNvSpPr/>
          <p:nvPr/>
        </p:nvSpPr>
        <p:spPr>
          <a:xfrm flipH="1">
            <a:off x="5452200" y="5144040"/>
            <a:ext cx="1519920" cy="501840"/>
          </a:xfrm>
          <a:custGeom>
            <a:avLst/>
            <a:gdLst/>
            <a:ahLst/>
            <a:rect l="l" t="t" r="r" b="b"/>
            <a:pathLst>
              <a:path w="21600" h="21600">
                <a:moveTo>
                  <a:pt x="0" y="0"/>
                </a:moveTo>
                <a:lnTo>
                  <a:pt x="21600" y="21600"/>
                </a:lnTo>
              </a:path>
            </a:pathLst>
          </a:custGeom>
          <a:noFill/>
          <a:ln>
            <a:tailEnd len="med" type="triangle" w="med"/>
          </a:ln>
        </p:spPr>
        <p:style>
          <a:lnRef idx="3">
            <a:schemeClr val="accent1"/>
          </a:lnRef>
          <a:fillRef idx="0">
            <a:schemeClr val="accent1"/>
          </a:fillRef>
          <a:effectRef idx="2">
            <a:schemeClr val="accent1"/>
          </a:effectRef>
          <a:fontRef idx="minor"/>
        </p:style>
      </p:sp>
      <p:sp>
        <p:nvSpPr>
          <p:cNvPr id="177" name="CustomShape 6"/>
          <p:cNvSpPr/>
          <p:nvPr/>
        </p:nvSpPr>
        <p:spPr>
          <a:xfrm>
            <a:off x="6535080" y="2329200"/>
            <a:ext cx="5351760" cy="645840"/>
          </a:xfrm>
          <a:prstGeom prst="borderCallout2">
            <a:avLst>
              <a:gd name="adj1" fmla="val 18750"/>
              <a:gd name="adj2" fmla="val -8333"/>
              <a:gd name="adj3" fmla="val 18750"/>
              <a:gd name="adj4" fmla="val -16667"/>
              <a:gd name="adj5" fmla="val 123458"/>
              <a:gd name="adj6" fmla="val -83995"/>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rPr>
              <a:t>Saisir les divisions et les effectifs attendus</a:t>
            </a:r>
            <a:endParaRPr b="0" lang="fr-FR" sz="1800" spc="-1" strike="noStrike">
              <a:latin typeface="Arial"/>
            </a:endParaRPr>
          </a:p>
        </p:txBody>
      </p:sp>
      <p:sp>
        <p:nvSpPr>
          <p:cNvPr id="178" name="CustomShape 7"/>
          <p:cNvSpPr/>
          <p:nvPr/>
        </p:nvSpPr>
        <p:spPr>
          <a:xfrm>
            <a:off x="6535080" y="3108600"/>
            <a:ext cx="5351760" cy="645840"/>
          </a:xfrm>
          <a:prstGeom prst="borderCallout2">
            <a:avLst>
              <a:gd name="adj1" fmla="val 18750"/>
              <a:gd name="adj2" fmla="val -8333"/>
              <a:gd name="adj3" fmla="val 18750"/>
              <a:gd name="adj4" fmla="val -16667"/>
              <a:gd name="adj5" fmla="val 180048"/>
              <a:gd name="adj6" fmla="val -97435"/>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rPr>
              <a:t>Colonne B : les heures de la grille horaire</a:t>
            </a:r>
            <a:endParaRPr b="0" lang="fr-FR" sz="1800" spc="-1" strike="noStrike">
              <a:latin typeface="Arial"/>
            </a:endParaRPr>
          </a:p>
        </p:txBody>
      </p:sp>
      <p:sp>
        <p:nvSpPr>
          <p:cNvPr id="179" name="CustomShape 8"/>
          <p:cNvSpPr/>
          <p:nvPr/>
        </p:nvSpPr>
        <p:spPr>
          <a:xfrm>
            <a:off x="6535080" y="3888000"/>
            <a:ext cx="5351760" cy="645840"/>
          </a:xfrm>
          <a:prstGeom prst="borderCallout2">
            <a:avLst>
              <a:gd name="adj1" fmla="val 18750"/>
              <a:gd name="adj2" fmla="val -8333"/>
              <a:gd name="adj3" fmla="val 18750"/>
              <a:gd name="adj4" fmla="val -16667"/>
              <a:gd name="adj5" fmla="val 121572"/>
              <a:gd name="adj6" fmla="val -92424"/>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rPr>
              <a:t>Colonne jaune : saisir les choix, les autres colonnes se calculent alors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Graphique 5" descr=""/>
          <p:cNvPicPr/>
          <p:nvPr/>
        </p:nvPicPr>
        <p:blipFill>
          <a:blip r:embed="rId1"/>
          <a:stretch/>
        </p:blipFill>
        <p:spPr>
          <a:xfrm>
            <a:off x="237960" y="140760"/>
            <a:ext cx="935280" cy="935280"/>
          </a:xfrm>
          <a:prstGeom prst="rect">
            <a:avLst/>
          </a:prstGeom>
          <a:ln w="0">
            <a:noFill/>
          </a:ln>
        </p:spPr>
      </p:pic>
      <p:sp>
        <p:nvSpPr>
          <p:cNvPr id="92" name="CustomShape 1"/>
          <p:cNvSpPr/>
          <p:nvPr/>
        </p:nvSpPr>
        <p:spPr>
          <a:xfrm>
            <a:off x="2553480" y="140760"/>
            <a:ext cx="685296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Pourquoi cet outil ?</a:t>
            </a:r>
            <a:endParaRPr b="0" lang="fr-FR" sz="3600" spc="-1" strike="noStrike">
              <a:latin typeface="Arial"/>
            </a:endParaRPr>
          </a:p>
        </p:txBody>
      </p:sp>
      <p:sp>
        <p:nvSpPr>
          <p:cNvPr id="93" name="CustomShape 2"/>
          <p:cNvSpPr/>
          <p:nvPr/>
        </p:nvSpPr>
        <p:spPr>
          <a:xfrm>
            <a:off x="237960" y="1064520"/>
            <a:ext cx="11543040" cy="700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f34000"/>
                </a:solidFill>
                <a:latin typeface="Calibri"/>
              </a:rPr>
              <a:t>Avec l’arrivée de la dotation horaire globale (D.H.G.) </a:t>
            </a:r>
            <a:r>
              <a:rPr b="0" lang="fr-FR" sz="2000" spc="-1" strike="noStrike">
                <a:solidFill>
                  <a:srgbClr val="000000"/>
                </a:solidFill>
                <a:latin typeface="Calibri"/>
              </a:rPr>
              <a:t>dans les établissements, les équipes pédagogiques vont devoir passer aux « travaux pratiques » et finaliser les choix concrétisant l’autonomie des établissements.</a:t>
            </a:r>
            <a:endParaRPr b="0" lang="fr-FR" sz="2000" spc="-1" strike="noStrike">
              <a:latin typeface="Arial"/>
            </a:endParaRPr>
          </a:p>
        </p:txBody>
      </p:sp>
      <p:sp>
        <p:nvSpPr>
          <p:cNvPr id="94" name="CustomShape 3"/>
          <p:cNvSpPr/>
          <p:nvPr/>
        </p:nvSpPr>
        <p:spPr>
          <a:xfrm>
            <a:off x="237960" y="1772280"/>
            <a:ext cx="11543040" cy="252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Calibri"/>
              </a:rPr>
              <a:t>Après la Transformation de la Voie Professionnelle (T.V.P.) commencée à la rentrée 2019, une nouvelle réforme de la voie professionnelle se met en place à la rentrée 2024. Le SGEN-CFDT propose aux élus en conseil d’administration, aux correspondants d’établissement, aux membres du Conseil  pédagogique :</a:t>
            </a:r>
            <a:endParaRPr b="0" lang="fr-FR" sz="2000" spc="-1" strike="noStrike">
              <a:latin typeface="Arial"/>
            </a:endParaRPr>
          </a:p>
          <a:p>
            <a:pPr>
              <a:lnSpc>
                <a:spcPct val="100000"/>
              </a:lnSpc>
            </a:pPr>
            <a:r>
              <a:rPr b="0" lang="fr-FR" sz="2000" spc="-1" strike="noStrike">
                <a:solidFill>
                  <a:srgbClr val="000000"/>
                </a:solidFill>
                <a:latin typeface="Wingdings"/>
              </a:rPr>
              <a:t></a:t>
            </a:r>
            <a:r>
              <a:rPr b="0" lang="fr-FR" sz="2000" spc="-1" strike="noStrike">
                <a:solidFill>
                  <a:srgbClr val="000000"/>
                </a:solidFill>
                <a:latin typeface="Calibri"/>
              </a:rPr>
              <a:t> </a:t>
            </a:r>
            <a:r>
              <a:rPr b="0" lang="fr-FR" sz="2000" spc="-1" strike="noStrike">
                <a:solidFill>
                  <a:srgbClr val="000000"/>
                </a:solidFill>
                <a:latin typeface="Calibri"/>
              </a:rPr>
              <a:t>de s’emparer et de diffuser ce « kit d’urgence », y compris le tableur qui permet de mesurer les effets de la réforme sur la répartition des services pour la rentrée prochaine ;</a:t>
            </a:r>
            <a:endParaRPr b="0" lang="fr-FR" sz="2000" spc="-1" strike="noStrike">
              <a:latin typeface="Arial"/>
            </a:endParaRPr>
          </a:p>
          <a:p>
            <a:pPr>
              <a:lnSpc>
                <a:spcPct val="100000"/>
              </a:lnSpc>
            </a:pPr>
            <a:r>
              <a:rPr b="0" lang="fr-FR" sz="2000" spc="-1" strike="noStrike">
                <a:solidFill>
                  <a:srgbClr val="000000"/>
                </a:solidFill>
                <a:latin typeface="Wingdings"/>
              </a:rPr>
              <a:t></a:t>
            </a:r>
            <a:r>
              <a:rPr b="0" lang="fr-FR" sz="2000" spc="-1" strike="noStrike">
                <a:solidFill>
                  <a:srgbClr val="000000"/>
                </a:solidFill>
                <a:latin typeface="Calibri"/>
              </a:rPr>
              <a:t> </a:t>
            </a:r>
            <a:r>
              <a:rPr b="0" lang="fr-FR" sz="2000" spc="-1" strike="noStrike">
                <a:solidFill>
                  <a:srgbClr val="000000"/>
                </a:solidFill>
                <a:latin typeface="Calibri"/>
              </a:rPr>
              <a:t>d’exiger qu’aucune suppression de poste ne soit liée à cette réforme ;</a:t>
            </a:r>
            <a:endParaRPr b="0" lang="fr-FR" sz="2000" spc="-1" strike="noStrike">
              <a:latin typeface="Arial"/>
            </a:endParaRPr>
          </a:p>
          <a:p>
            <a:pPr>
              <a:lnSpc>
                <a:spcPct val="100000"/>
              </a:lnSpc>
            </a:pPr>
            <a:r>
              <a:rPr b="0" lang="fr-FR" sz="2000" spc="-1" strike="noStrike">
                <a:solidFill>
                  <a:srgbClr val="000000"/>
                </a:solidFill>
                <a:latin typeface="Wingdings"/>
              </a:rPr>
              <a:t></a:t>
            </a:r>
            <a:r>
              <a:rPr b="0" lang="fr-FR" sz="2000" spc="-1" strike="noStrike">
                <a:solidFill>
                  <a:srgbClr val="000000"/>
                </a:solidFill>
                <a:latin typeface="Calibri"/>
              </a:rPr>
              <a:t> </a:t>
            </a:r>
            <a:r>
              <a:rPr b="0" lang="fr-FR" sz="2000" spc="-1" strike="noStrike">
                <a:solidFill>
                  <a:srgbClr val="000000"/>
                </a:solidFill>
                <a:latin typeface="Calibri"/>
              </a:rPr>
              <a:t>de faire remonter les dysfonctionnements et problématiques pédagogiques auprès des comités de suivi académique.</a:t>
            </a:r>
            <a:endParaRPr b="0" lang="fr-FR" sz="2000" spc="-1" strike="noStrike">
              <a:latin typeface="Arial"/>
            </a:endParaRPr>
          </a:p>
        </p:txBody>
      </p:sp>
      <p:sp>
        <p:nvSpPr>
          <p:cNvPr id="95" name="CustomShape 4"/>
          <p:cNvSpPr/>
          <p:nvPr/>
        </p:nvSpPr>
        <p:spPr>
          <a:xfrm>
            <a:off x="237960" y="4326840"/>
            <a:ext cx="11543040" cy="1614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Calibri"/>
              </a:rPr>
              <a:t>Les marges de manœuvres sont faibles, mais localement, la période de discussion autour des DHG doit rester un moment collectif pour peser sur le travail : certaines décisions sont du ressort des établissements et ont des incidences importantes sur les conditions de travail des personnels. Certaines décisions relèvent du rectorat et les équipes dans les établissements peuvent utiliser utilement les compétences des Sgen-CFDT pour peser sur les dotations.</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Graphique 5" descr=""/>
          <p:cNvPicPr/>
          <p:nvPr/>
        </p:nvPicPr>
        <p:blipFill>
          <a:blip r:embed="rId1"/>
          <a:stretch/>
        </p:blipFill>
        <p:spPr>
          <a:xfrm>
            <a:off x="237960" y="140760"/>
            <a:ext cx="833400" cy="833400"/>
          </a:xfrm>
          <a:prstGeom prst="rect">
            <a:avLst/>
          </a:prstGeom>
          <a:ln w="0">
            <a:noFill/>
          </a:ln>
        </p:spPr>
      </p:pic>
      <p:sp>
        <p:nvSpPr>
          <p:cNvPr id="97" name="CustomShape 1"/>
          <p:cNvSpPr/>
          <p:nvPr/>
        </p:nvSpPr>
        <p:spPr>
          <a:xfrm>
            <a:off x="3973680" y="140760"/>
            <a:ext cx="4688640" cy="640440"/>
          </a:xfrm>
          <a:prstGeom prst="rect">
            <a:avLst/>
          </a:prstGeom>
          <a:noFill/>
          <a:ln w="0">
            <a:noFill/>
          </a:ln>
        </p:spPr>
        <p:style>
          <a:lnRef idx="0"/>
          <a:fillRef idx="0"/>
          <a:effectRef idx="0"/>
          <a:fontRef idx="minor"/>
        </p:style>
        <p:txBody>
          <a:bodyPr>
            <a:spAutoFit/>
          </a:bodyPr>
          <a:p>
            <a:pPr algn="ctr">
              <a:lnSpc>
                <a:spcPct val="100000"/>
              </a:lnSpc>
            </a:pPr>
            <a:r>
              <a:rPr b="1" lang="fr-FR" sz="3600" spc="-1" strike="noStrike">
                <a:solidFill>
                  <a:srgbClr val="e35a10"/>
                </a:solidFill>
                <a:latin typeface="Calibri"/>
              </a:rPr>
              <a:t>D.H.G. en L.P. - Lexique</a:t>
            </a:r>
            <a:endParaRPr b="0" lang="fr-FR" sz="3600" spc="-1" strike="noStrike">
              <a:latin typeface="Arial"/>
            </a:endParaRPr>
          </a:p>
        </p:txBody>
      </p:sp>
      <p:sp>
        <p:nvSpPr>
          <p:cNvPr id="98" name="CustomShape 2"/>
          <p:cNvSpPr/>
          <p:nvPr/>
        </p:nvSpPr>
        <p:spPr>
          <a:xfrm>
            <a:off x="356760" y="1022760"/>
            <a:ext cx="12060720" cy="58510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1800" spc="-1" strike="noStrike">
                <a:solidFill>
                  <a:srgbClr val="000000"/>
                </a:solidFill>
                <a:latin typeface="Calibri"/>
              </a:rPr>
              <a:t>DHG</a:t>
            </a:r>
            <a:r>
              <a:rPr b="0" lang="fr-FR" sz="1800" spc="-1" strike="noStrike">
                <a:solidFill>
                  <a:srgbClr val="000000"/>
                </a:solidFill>
                <a:latin typeface="Calibri"/>
              </a:rPr>
              <a:t> : Dotation horaire globale avec des HP et  HSA. Ceci correspond à l'ensemble des moyens d'enseignement</a:t>
            </a:r>
            <a:br/>
            <a:r>
              <a:rPr b="0" lang="fr-FR" sz="1800" spc="-1" strike="noStrike">
                <a:solidFill>
                  <a:srgbClr val="000000"/>
                </a:solidFill>
                <a:latin typeface="Calibri"/>
              </a:rPr>
              <a:t> (sont exclus les postes de direction, CPE et Assistants d'éducation, de documentation et ATOSS)</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1" lang="fr-FR" sz="1800" spc="-1" strike="noStrike">
                <a:solidFill>
                  <a:srgbClr val="000000"/>
                </a:solidFill>
                <a:latin typeface="Calibri"/>
              </a:rPr>
              <a:t>TRMD</a:t>
            </a:r>
            <a:r>
              <a:rPr b="0" lang="fr-FR" sz="1800" spc="-1" strike="noStrike">
                <a:solidFill>
                  <a:srgbClr val="000000"/>
                </a:solidFill>
                <a:latin typeface="Calibri"/>
              </a:rPr>
              <a:t> : Tableau de  répartition  des moyens par disciplines (transmis par le chef d’établissement au rectorat après le vote du CA)</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1" lang="fr-FR" sz="1800" spc="-1" strike="noStrike">
                <a:solidFill>
                  <a:srgbClr val="000000"/>
                </a:solidFill>
                <a:latin typeface="Calibri"/>
              </a:rPr>
              <a:t>FOS</a:t>
            </a:r>
            <a:r>
              <a:rPr b="0" lang="fr-FR" sz="1800" spc="-1" strike="noStrike">
                <a:solidFill>
                  <a:srgbClr val="000000"/>
                </a:solidFill>
                <a:latin typeface="Calibri"/>
              </a:rPr>
              <a:t> : Fiche d’organisation des Services. Correspond aux postes mis au mouvement</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1" lang="fr-FR" sz="1800" spc="-1" strike="noStrike">
                <a:solidFill>
                  <a:srgbClr val="000000"/>
                </a:solidFill>
                <a:latin typeface="Calibri"/>
              </a:rPr>
              <a:t>CSR</a:t>
            </a:r>
            <a:r>
              <a:rPr b="0" lang="fr-FR" sz="1800" spc="-1" strike="noStrike">
                <a:solidFill>
                  <a:srgbClr val="000000"/>
                </a:solidFill>
                <a:latin typeface="Calibri"/>
              </a:rPr>
              <a:t> : complément de service reçu (le titulaire d’un autre établissement vient compléter son service)</a:t>
            </a:r>
            <a:endParaRPr b="0" lang="fr-FR" sz="1800" spc="-1" strike="noStrike">
              <a:latin typeface="Arial"/>
            </a:endParaRPr>
          </a:p>
          <a:p>
            <a:pPr>
              <a:lnSpc>
                <a:spcPct val="100000"/>
              </a:lnSpc>
            </a:pPr>
            <a:r>
              <a:rPr b="1" lang="fr-FR" sz="1800" spc="-1" strike="noStrike">
                <a:solidFill>
                  <a:srgbClr val="000000"/>
                </a:solidFill>
                <a:latin typeface="Calibri"/>
              </a:rPr>
              <a:t>CSD</a:t>
            </a:r>
            <a:r>
              <a:rPr b="0" lang="fr-FR" sz="1800" spc="-1" strike="noStrike">
                <a:solidFill>
                  <a:srgbClr val="000000"/>
                </a:solidFill>
                <a:latin typeface="Calibri"/>
              </a:rPr>
              <a:t> : complément de service donné (un titulaire de notre établissement complète son service dans un autre)</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1" lang="fr-FR" sz="1800" spc="-1" strike="noStrike">
                <a:solidFill>
                  <a:srgbClr val="000000"/>
                </a:solidFill>
                <a:latin typeface="Calibri"/>
              </a:rPr>
              <a:t>HP</a:t>
            </a:r>
            <a:r>
              <a:rPr b="0" lang="fr-FR" sz="1800" spc="-1" strike="noStrike">
                <a:solidFill>
                  <a:srgbClr val="000000"/>
                </a:solidFill>
                <a:latin typeface="Calibri"/>
              </a:rPr>
              <a:t> : heures – postes </a:t>
            </a:r>
            <a:endParaRPr b="0" lang="fr-FR" sz="1800" spc="-1" strike="noStrike">
              <a:latin typeface="Arial"/>
            </a:endParaRPr>
          </a:p>
          <a:p>
            <a:pPr>
              <a:lnSpc>
                <a:spcPct val="100000"/>
              </a:lnSpc>
            </a:pPr>
            <a:r>
              <a:rPr b="1" lang="fr-FR" sz="1800" spc="-1" strike="noStrike">
                <a:solidFill>
                  <a:srgbClr val="000000"/>
                </a:solidFill>
                <a:latin typeface="Calibri"/>
              </a:rPr>
              <a:t>HS</a:t>
            </a:r>
            <a:r>
              <a:rPr b="0" lang="fr-FR" sz="1800" spc="-1" strike="noStrike">
                <a:solidFill>
                  <a:srgbClr val="000000"/>
                </a:solidFill>
                <a:latin typeface="Calibri"/>
              </a:rPr>
              <a:t> : heures – supplémentaires (HSA heures – supplémentaires années ; HSE heures – supplémentaires effectives)</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1" lang="fr-FR" sz="1800" spc="-1" strike="sngStrike">
                <a:solidFill>
                  <a:srgbClr val="000000"/>
                </a:solidFill>
                <a:latin typeface="Calibri"/>
              </a:rPr>
              <a:t>CAPA</a:t>
            </a:r>
            <a:r>
              <a:rPr b="0" lang="fr-FR" sz="1800" spc="-1" strike="sngStrike">
                <a:solidFill>
                  <a:srgbClr val="000000"/>
                </a:solidFill>
                <a:latin typeface="Calibri"/>
              </a:rPr>
              <a:t> : Commission Administrative Paritaire Académique. Examinait la réaffectation des personnels en mesure de carte scolaire</a:t>
            </a:r>
            <a:endParaRPr b="0" lang="fr-FR" sz="1800" spc="-1" strike="noStrike">
              <a:latin typeface="Arial"/>
            </a:endParaRPr>
          </a:p>
          <a:p>
            <a:pPr>
              <a:lnSpc>
                <a:spcPct val="100000"/>
              </a:lnSpc>
            </a:pPr>
            <a:r>
              <a:rPr b="1" lang="fr-FR" sz="1800" spc="-1" strike="noStrike">
                <a:solidFill>
                  <a:srgbClr val="000000"/>
                </a:solidFill>
                <a:latin typeface="Calibri"/>
              </a:rPr>
              <a:t>CSA</a:t>
            </a:r>
            <a:r>
              <a:rPr b="0" lang="fr-FR" sz="1800" spc="-1" strike="noStrike">
                <a:solidFill>
                  <a:srgbClr val="000000"/>
                </a:solidFill>
                <a:latin typeface="Calibri"/>
              </a:rPr>
              <a:t> : Comité Social d’Administration. Examine la répartition des moyens de l’Académie, les créations et suppressions de poste, </a:t>
            </a:r>
            <a:br/>
            <a:r>
              <a:rPr b="0" lang="fr-FR" sz="1800" spc="-1" strike="noStrike">
                <a:solidFill>
                  <a:srgbClr val="000000"/>
                </a:solidFill>
                <a:latin typeface="Calibri"/>
              </a:rPr>
              <a:t>les créations et suppressions d’options ou de formations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rPr>
              <a:t>Carte scolaire</a:t>
            </a:r>
            <a:r>
              <a:rPr b="0" lang="fr-FR" sz="1800" spc="-1" strike="noStrike">
                <a:solidFill>
                  <a:srgbClr val="000000"/>
                </a:solidFill>
                <a:latin typeface="Calibri"/>
              </a:rPr>
              <a:t> (expression polysémique) : </a:t>
            </a:r>
            <a:endParaRPr b="0" lang="fr-FR" sz="1800" spc="-1" strike="noStrike">
              <a:latin typeface="Arial"/>
            </a:endParaRPr>
          </a:p>
          <a:p>
            <a:pPr>
              <a:lnSpc>
                <a:spcPct val="100000"/>
              </a:lnSpc>
            </a:pPr>
            <a:r>
              <a:rPr b="0" lang="fr-FR" sz="1800" spc="-1" strike="noStrike">
                <a:solidFill>
                  <a:srgbClr val="000000"/>
                </a:solidFill>
                <a:latin typeface="Wingdings"/>
              </a:rPr>
              <a:t></a:t>
            </a:r>
            <a:r>
              <a:rPr b="0" lang="fr-FR" sz="1800" spc="-1" strike="noStrike">
                <a:solidFill>
                  <a:srgbClr val="000000"/>
                </a:solidFill>
                <a:latin typeface="Calibri"/>
              </a:rPr>
              <a:t> </a:t>
            </a:r>
            <a:r>
              <a:rPr b="0" lang="fr-FR" sz="1800" spc="-1" strike="noStrike">
                <a:solidFill>
                  <a:srgbClr val="000000"/>
                </a:solidFill>
                <a:latin typeface="Calibri"/>
              </a:rPr>
              <a:t>répartition des sections et options dans les établissements</a:t>
            </a:r>
            <a:endParaRPr b="0" lang="fr-FR" sz="1800" spc="-1" strike="noStrike">
              <a:latin typeface="Arial"/>
            </a:endParaRPr>
          </a:p>
          <a:p>
            <a:pPr>
              <a:lnSpc>
                <a:spcPct val="100000"/>
              </a:lnSpc>
            </a:pPr>
            <a:r>
              <a:rPr b="0" lang="fr-FR" sz="1800" spc="-1" strike="noStrike">
                <a:solidFill>
                  <a:srgbClr val="000000"/>
                </a:solidFill>
                <a:latin typeface="Wingdings"/>
              </a:rPr>
              <a:t></a:t>
            </a:r>
            <a:r>
              <a:rPr b="0" lang="fr-FR" sz="1800" spc="-1" strike="noStrike">
                <a:solidFill>
                  <a:srgbClr val="000000"/>
                </a:solidFill>
                <a:latin typeface="Calibri"/>
              </a:rPr>
              <a:t> </a:t>
            </a:r>
            <a:r>
              <a:rPr b="0" lang="fr-FR" sz="1800" spc="-1" strike="noStrike">
                <a:solidFill>
                  <a:srgbClr val="000000"/>
                </a:solidFill>
                <a:latin typeface="Calibri"/>
              </a:rPr>
              <a:t>règle d'affectation des élèves selon établissements d'origine ou adresse des parents</a:t>
            </a:r>
            <a:endParaRPr b="0" lang="fr-FR" sz="1800" spc="-1" strike="noStrike">
              <a:latin typeface="Arial"/>
            </a:endParaRPr>
          </a:p>
          <a:p>
            <a:pPr>
              <a:lnSpc>
                <a:spcPct val="100000"/>
              </a:lnSpc>
            </a:pPr>
            <a:r>
              <a:rPr b="0" lang="fr-FR" sz="1800" spc="-1" strike="noStrike">
                <a:solidFill>
                  <a:srgbClr val="000000"/>
                </a:solidFill>
                <a:latin typeface="Wingdings"/>
              </a:rPr>
              <a:t></a:t>
            </a:r>
            <a:r>
              <a:rPr b="0" lang="fr-FR" sz="1800" spc="-1" strike="noStrike">
                <a:solidFill>
                  <a:srgbClr val="000000"/>
                </a:solidFill>
                <a:latin typeface="Calibri"/>
              </a:rPr>
              <a:t> </a:t>
            </a:r>
            <a:r>
              <a:rPr b="0" lang="fr-FR" sz="1800" spc="-1" strike="noStrike">
                <a:solidFill>
                  <a:srgbClr val="000000"/>
                </a:solidFill>
                <a:latin typeface="Calibri"/>
              </a:rPr>
              <a:t>mesure de créations et suppressions de postes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Graphique 5" descr=""/>
          <p:cNvPicPr/>
          <p:nvPr/>
        </p:nvPicPr>
        <p:blipFill>
          <a:blip r:embed="rId1"/>
          <a:stretch/>
        </p:blipFill>
        <p:spPr>
          <a:xfrm>
            <a:off x="237960" y="140760"/>
            <a:ext cx="699120" cy="699120"/>
          </a:xfrm>
          <a:prstGeom prst="rect">
            <a:avLst/>
          </a:prstGeom>
          <a:ln w="0">
            <a:noFill/>
          </a:ln>
        </p:spPr>
      </p:pic>
      <p:sp>
        <p:nvSpPr>
          <p:cNvPr id="100" name="CustomShape 1"/>
          <p:cNvSpPr/>
          <p:nvPr/>
        </p:nvSpPr>
        <p:spPr>
          <a:xfrm>
            <a:off x="2759760" y="140760"/>
            <a:ext cx="644004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Calendrier annuel</a:t>
            </a:r>
            <a:endParaRPr b="0" lang="fr-FR" sz="3600" spc="-1" strike="noStrike">
              <a:latin typeface="Arial"/>
            </a:endParaRPr>
          </a:p>
        </p:txBody>
      </p:sp>
      <p:graphicFrame>
        <p:nvGraphicFramePr>
          <p:cNvPr id="101" name="Table 2"/>
          <p:cNvGraphicFramePr/>
          <p:nvPr/>
        </p:nvGraphicFramePr>
        <p:xfrm>
          <a:off x="83160" y="1006920"/>
          <a:ext cx="5310360" cy="5709960"/>
        </p:xfrm>
        <a:graphic>
          <a:graphicData uri="http://schemas.openxmlformats.org/drawingml/2006/table">
            <a:tbl>
              <a:tblPr/>
              <a:tblGrid>
                <a:gridCol w="1097280"/>
                <a:gridCol w="4213080"/>
              </a:tblGrid>
              <a:tr h="713520">
                <a:tc>
                  <a:txBody>
                    <a:bodyPr anchor="ctr">
                      <a:noAutofit/>
                    </a:bodyPr>
                    <a:p>
                      <a:pPr>
                        <a:lnSpc>
                          <a:spcPct val="100000"/>
                        </a:lnSpc>
                      </a:pPr>
                      <a:r>
                        <a:rPr b="0" lang="fr-FR" sz="1600" spc="-1" strike="noStrike">
                          <a:solidFill>
                            <a:srgbClr val="000000"/>
                          </a:solidFill>
                          <a:latin typeface="Calibri"/>
                        </a:rPr>
                        <a:t>Octobre</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fr-FR" sz="1600" spc="-1" strike="noStrike">
                          <a:solidFill>
                            <a:srgbClr val="000000"/>
                          </a:solidFill>
                          <a:latin typeface="Calibri"/>
                        </a:rPr>
                        <a:t>Constat définitif de rentrée, remontée des effectifs réels au Rectorat</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325520">
                <a:tc>
                  <a:txBody>
                    <a:bodyPr anchor="ctr">
                      <a:noAutofit/>
                    </a:bodyPr>
                    <a:p>
                      <a:pPr>
                        <a:lnSpc>
                          <a:spcPct val="100000"/>
                        </a:lnSpc>
                      </a:pPr>
                      <a:r>
                        <a:rPr b="0" lang="fr-FR" sz="1600" spc="-1" strike="noStrike">
                          <a:solidFill>
                            <a:srgbClr val="000000"/>
                          </a:solidFill>
                          <a:latin typeface="Calibri"/>
                        </a:rPr>
                        <a:t>Novembre</a:t>
                      </a:r>
                      <a:br/>
                      <a:r>
                        <a:rPr b="0" lang="fr-FR" sz="1600" spc="-1" strike="noStrike">
                          <a:solidFill>
                            <a:srgbClr val="000000"/>
                          </a:solidFill>
                          <a:latin typeface="Calibri"/>
                        </a:rPr>
                        <a:t>Décembre</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fr-FR" sz="1600" spc="-1" strike="noStrike">
                          <a:solidFill>
                            <a:srgbClr val="000000"/>
                          </a:solidFill>
                          <a:latin typeface="Calibri"/>
                        </a:rPr>
                        <a:t>Prévision d’effectif N+1 : Utilisation d’un Taux Apparent de Passage par le Rectorat.</a:t>
                      </a:r>
                      <a:endParaRPr b="0" lang="fr-FR" sz="1600" spc="-1" strike="noStrike">
                        <a:latin typeface="Arial"/>
                      </a:endParaRPr>
                    </a:p>
                    <a:p>
                      <a:pPr>
                        <a:lnSpc>
                          <a:spcPct val="100000"/>
                        </a:lnSpc>
                      </a:pPr>
                      <a:r>
                        <a:rPr b="0" lang="fr-FR" sz="1600" spc="-1" strike="noStrike">
                          <a:solidFill>
                            <a:srgbClr val="000000"/>
                          </a:solidFill>
                          <a:latin typeface="Calibri"/>
                        </a:rPr>
                        <a:t>Échanges entre Rectorat et Chef d’Établissement</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713520">
                <a:tc>
                  <a:txBody>
                    <a:bodyPr anchor="ctr">
                      <a:noAutofit/>
                    </a:bodyPr>
                    <a:p>
                      <a:pPr>
                        <a:lnSpc>
                          <a:spcPct val="100000"/>
                        </a:lnSpc>
                      </a:pPr>
                      <a:r>
                        <a:rPr b="0" lang="fr-FR" sz="1600" spc="-1" strike="noStrike">
                          <a:solidFill>
                            <a:srgbClr val="000000"/>
                          </a:solidFill>
                          <a:latin typeface="Calibri"/>
                        </a:rPr>
                        <a:t>Décembre</a:t>
                      </a:r>
                      <a:br/>
                      <a:r>
                        <a:rPr b="0" lang="fr-FR" sz="1600" spc="-1" strike="noStrike">
                          <a:solidFill>
                            <a:srgbClr val="000000"/>
                          </a:solidFill>
                          <a:latin typeface="Calibri"/>
                        </a:rPr>
                        <a:t>Janvier</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fr-FR" sz="1600" spc="-1" strike="noStrike">
                          <a:solidFill>
                            <a:srgbClr val="000000"/>
                          </a:solidFill>
                          <a:latin typeface="Calibri"/>
                        </a:rPr>
                        <a:t>Prévision définitive par le Rectorat</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243160">
                <a:tc>
                  <a:txBody>
                    <a:bodyPr anchor="ctr">
                      <a:noAutofit/>
                    </a:bodyPr>
                    <a:p>
                      <a:pPr>
                        <a:lnSpc>
                          <a:spcPct val="100000"/>
                        </a:lnSpc>
                      </a:pPr>
                      <a:r>
                        <a:rPr b="0" lang="fr-FR" sz="1600" spc="-1" strike="noStrike">
                          <a:solidFill>
                            <a:srgbClr val="000000"/>
                          </a:solidFill>
                          <a:latin typeface="Calibri"/>
                        </a:rPr>
                        <a:t>Janvier</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fr-FR" sz="1600" spc="-1" strike="noStrike">
                          <a:solidFill>
                            <a:srgbClr val="000000"/>
                          </a:solidFill>
                          <a:latin typeface="Calibri"/>
                        </a:rPr>
                        <a:t>Calcul de la D.H.G. en fonction :</a:t>
                      </a:r>
                      <a:endParaRPr b="0" lang="fr-FR" sz="1600" spc="-1" strike="noStrike">
                        <a:latin typeface="Arial"/>
                      </a:endParaRPr>
                    </a:p>
                    <a:p>
                      <a:pPr>
                        <a:lnSpc>
                          <a:spcPct val="100000"/>
                        </a:lnSpc>
                      </a:pPr>
                      <a:r>
                        <a:rPr b="0" lang="fr-FR" sz="1600" spc="-1" strike="noStrike">
                          <a:solidFill>
                            <a:srgbClr val="000000"/>
                          </a:solidFill>
                          <a:latin typeface="Calibri"/>
                        </a:rPr>
                        <a:t>Moyens attribués par le Ministère</a:t>
                      </a:r>
                      <a:endParaRPr b="0" lang="fr-FR" sz="1600" spc="-1" strike="noStrike">
                        <a:latin typeface="Arial"/>
                      </a:endParaRPr>
                    </a:p>
                    <a:p>
                      <a:pPr>
                        <a:lnSpc>
                          <a:spcPct val="100000"/>
                        </a:lnSpc>
                      </a:pPr>
                      <a:r>
                        <a:rPr b="0" lang="fr-FR" sz="1600" spc="-1" strike="noStrike">
                          <a:solidFill>
                            <a:srgbClr val="000000"/>
                          </a:solidFill>
                          <a:latin typeface="Calibri"/>
                        </a:rPr>
                        <a:t>Arbitrage du Recteur</a:t>
                      </a:r>
                      <a:endParaRPr b="0" lang="fr-FR" sz="1600" spc="-1" strike="noStrike">
                        <a:latin typeface="Arial"/>
                      </a:endParaRPr>
                    </a:p>
                    <a:p>
                      <a:pPr>
                        <a:lnSpc>
                          <a:spcPct val="100000"/>
                        </a:lnSpc>
                      </a:pPr>
                      <a:r>
                        <a:rPr b="0" lang="fr-FR" sz="1600" spc="-1" strike="noStrike">
                          <a:solidFill>
                            <a:srgbClr val="000000"/>
                          </a:solidFill>
                          <a:latin typeface="Calibri"/>
                        </a:rPr>
                        <a:t>Taux H/E de l’académie</a:t>
                      </a:r>
                      <a:endParaRPr b="0" lang="fr-FR" sz="1600" spc="-1" strike="noStrike">
                        <a:latin typeface="Arial"/>
                      </a:endParaRPr>
                    </a:p>
                    <a:p>
                      <a:pPr>
                        <a:lnSpc>
                          <a:spcPct val="100000"/>
                        </a:lnSpc>
                      </a:pPr>
                      <a:r>
                        <a:rPr b="0" lang="fr-FR" sz="1600" spc="-1" strike="noStrike">
                          <a:solidFill>
                            <a:srgbClr val="000000"/>
                          </a:solidFill>
                          <a:latin typeface="Calibri"/>
                        </a:rPr>
                        <a:t>Structures de l’établissement</a:t>
                      </a:r>
                      <a:endParaRPr b="0" lang="fr-FR" sz="1600" spc="-1" strike="noStrike">
                        <a:latin typeface="Arial"/>
                      </a:endParaRPr>
                    </a:p>
                    <a:p>
                      <a:pPr>
                        <a:lnSpc>
                          <a:spcPct val="100000"/>
                        </a:lnSpc>
                      </a:pPr>
                      <a:r>
                        <a:rPr b="0" lang="fr-FR" sz="1600" spc="-1" strike="noStrike">
                          <a:solidFill>
                            <a:srgbClr val="000000"/>
                          </a:solidFill>
                          <a:latin typeface="Calibri"/>
                        </a:rPr>
                        <a:t>Correctifs (éducation prioritaire, conditions particulières, I.P.S., …)</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714240">
                <a:tc>
                  <a:txBody>
                    <a:bodyPr anchor="ctr">
                      <a:noAutofit/>
                    </a:bodyPr>
                    <a:p>
                      <a:pPr>
                        <a:lnSpc>
                          <a:spcPct val="100000"/>
                        </a:lnSpc>
                      </a:pPr>
                      <a:r>
                        <a:rPr b="0" lang="fr-FR" sz="1600" spc="-1" strike="noStrike">
                          <a:solidFill>
                            <a:srgbClr val="000000"/>
                          </a:solidFill>
                          <a:latin typeface="Calibri"/>
                        </a:rPr>
                        <a:t>Février</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fr-FR" sz="1600" spc="-1" strike="noStrike">
                          <a:solidFill>
                            <a:srgbClr val="000000"/>
                          </a:solidFill>
                          <a:latin typeface="Calibri"/>
                        </a:rPr>
                        <a:t>Attribution de la D.H.G. en H.P., H.S.A et  Indemnités pour Mission Particulière (I.M.P.). </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graphicFrame>
        <p:nvGraphicFramePr>
          <p:cNvPr id="102" name="Table 3"/>
          <p:cNvGraphicFramePr/>
          <p:nvPr/>
        </p:nvGraphicFramePr>
        <p:xfrm>
          <a:off x="5520240" y="1044000"/>
          <a:ext cx="6588360" cy="1900080"/>
        </p:xfrm>
        <a:graphic>
          <a:graphicData uri="http://schemas.openxmlformats.org/drawingml/2006/table">
            <a:tbl>
              <a:tblPr/>
              <a:tblGrid>
                <a:gridCol w="802080"/>
                <a:gridCol w="5786280"/>
              </a:tblGrid>
              <a:tr h="2282040">
                <a:tc>
                  <a:txBody>
                    <a:bodyPr anchor="ctr">
                      <a:noAutofit/>
                    </a:bodyPr>
                    <a:p>
                      <a:pPr>
                        <a:lnSpc>
                          <a:spcPct val="100000"/>
                        </a:lnSpc>
                      </a:pPr>
                      <a:r>
                        <a:rPr b="0" lang="fr-FR" sz="1600" spc="-1" strike="noStrike">
                          <a:solidFill>
                            <a:srgbClr val="000000"/>
                          </a:solidFill>
                          <a:latin typeface="Calibri"/>
                        </a:rPr>
                        <a:t>Février</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fr-FR" sz="1600" spc="-1" strike="noStrike">
                          <a:solidFill>
                            <a:srgbClr val="000000"/>
                          </a:solidFill>
                          <a:latin typeface="Calibri"/>
                        </a:rPr>
                        <a:t>Projet de répartition dans l’établissement :</a:t>
                      </a:r>
                      <a:endParaRPr b="0" lang="fr-FR" sz="1600" spc="-1" strike="noStrike">
                        <a:latin typeface="Arial"/>
                      </a:endParaRPr>
                    </a:p>
                    <a:p>
                      <a:pPr>
                        <a:lnSpc>
                          <a:spcPct val="100000"/>
                        </a:lnSpc>
                      </a:pPr>
                      <a:r>
                        <a:rPr b="0" lang="fr-FR" sz="1600" spc="-1" strike="noStrike">
                          <a:solidFill>
                            <a:srgbClr val="000000"/>
                          </a:solidFill>
                          <a:latin typeface="Calibri"/>
                        </a:rPr>
                        <a:t>- Respecter les grilles horaires, les H.P., les H.S.A.</a:t>
                      </a:r>
                      <a:endParaRPr b="0" lang="fr-FR" sz="1600" spc="-1" strike="noStrike">
                        <a:latin typeface="Arial"/>
                      </a:endParaRPr>
                    </a:p>
                    <a:p>
                      <a:pPr>
                        <a:lnSpc>
                          <a:spcPct val="100000"/>
                        </a:lnSpc>
                      </a:pPr>
                      <a:r>
                        <a:rPr b="0" lang="fr-FR" sz="1600" spc="-1" strike="noStrike">
                          <a:solidFill>
                            <a:srgbClr val="000000"/>
                          </a:solidFill>
                          <a:latin typeface="Calibri"/>
                        </a:rPr>
                        <a:t>- Discuter en Conseil Pédagogique</a:t>
                      </a:r>
                      <a:endParaRPr b="0" lang="fr-FR" sz="1600" spc="-1" strike="noStrike">
                        <a:latin typeface="Arial"/>
                      </a:endParaRPr>
                    </a:p>
                    <a:p>
                      <a:pPr>
                        <a:lnSpc>
                          <a:spcPct val="100000"/>
                        </a:lnSpc>
                      </a:pPr>
                      <a:r>
                        <a:rPr b="0" lang="fr-FR" sz="1600" spc="-1" strike="noStrike">
                          <a:solidFill>
                            <a:srgbClr val="000000"/>
                          </a:solidFill>
                          <a:latin typeface="Calibri"/>
                        </a:rPr>
                        <a:t>- Proposer des créations ou suppressions de poste</a:t>
                      </a:r>
                      <a:endParaRPr b="0" lang="fr-FR" sz="1600" spc="-1" strike="noStrike">
                        <a:latin typeface="Arial"/>
                      </a:endParaRPr>
                    </a:p>
                    <a:p>
                      <a:pPr>
                        <a:lnSpc>
                          <a:spcPct val="100000"/>
                        </a:lnSpc>
                      </a:pPr>
                      <a:r>
                        <a:rPr b="0" lang="fr-FR" sz="1600" spc="-1" strike="noStrike">
                          <a:solidFill>
                            <a:srgbClr val="000000"/>
                          </a:solidFill>
                          <a:latin typeface="Calibri"/>
                        </a:rPr>
                        <a:t>- Présenter le projet en Commission Permanente</a:t>
                      </a:r>
                      <a:endParaRPr b="0" lang="fr-FR" sz="1600" spc="-1" strike="noStrike">
                        <a:latin typeface="Arial"/>
                      </a:endParaRPr>
                    </a:p>
                    <a:p>
                      <a:pPr>
                        <a:lnSpc>
                          <a:spcPct val="100000"/>
                        </a:lnSpc>
                      </a:pPr>
                      <a:r>
                        <a:rPr b="0" lang="fr-FR" sz="1600" spc="-1" strike="noStrike">
                          <a:solidFill>
                            <a:srgbClr val="000000"/>
                          </a:solidFill>
                          <a:latin typeface="Calibri"/>
                        </a:rPr>
                        <a:t>- Présenter le projet en Conseil d’Administration pour </a:t>
                      </a:r>
                      <a:r>
                        <a:rPr b="0" lang="fr-FR" sz="1600" spc="-1" strike="noStrike" u="sng">
                          <a:solidFill>
                            <a:srgbClr val="000000"/>
                          </a:solidFill>
                          <a:uFillTx/>
                          <a:latin typeface="Calibri"/>
                        </a:rPr>
                        <a:t>vote en cas de création et/ou suppression de poste</a:t>
                      </a:r>
                      <a:endParaRPr b="0" lang="fr-FR" sz="1600" spc="-1" strike="noStrike">
                        <a:latin typeface="Arial"/>
                      </a:endParaRPr>
                    </a:p>
                    <a:p>
                      <a:pPr>
                        <a:lnSpc>
                          <a:spcPct val="100000"/>
                        </a:lnSpc>
                      </a:pPr>
                      <a:r>
                        <a:rPr b="0" lang="fr-FR" sz="1600" spc="-1" strike="noStrike">
                          <a:solidFill>
                            <a:srgbClr val="000000"/>
                          </a:solidFill>
                          <a:latin typeface="Calibri"/>
                        </a:rPr>
                        <a:t>- Transmettre au Recteur pour décision les demandes de création ou suppression de poste (avant le mouvement intra académique)</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308600">
                <a:tc>
                  <a:txBody>
                    <a:bodyPr anchor="ctr">
                      <a:noAutofit/>
                    </a:bodyPr>
                    <a:p>
                      <a:pPr>
                        <a:lnSpc>
                          <a:spcPct val="100000"/>
                        </a:lnSpc>
                      </a:pPr>
                      <a:r>
                        <a:rPr b="0" lang="fr-FR" sz="1600" spc="-1" strike="noStrike">
                          <a:solidFill>
                            <a:srgbClr val="000000"/>
                          </a:solidFill>
                          <a:latin typeface="Calibri"/>
                        </a:rPr>
                        <a:t>Février à</a:t>
                      </a:r>
                      <a:br/>
                      <a:r>
                        <a:rPr b="0" lang="fr-FR" sz="1600" spc="-1" strike="noStrike">
                          <a:solidFill>
                            <a:srgbClr val="000000"/>
                          </a:solidFill>
                          <a:latin typeface="Calibri"/>
                        </a:rPr>
                        <a:t>Juillet</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nSpc>
                          <a:spcPct val="100000"/>
                        </a:lnSpc>
                      </a:pPr>
                      <a:r>
                        <a:rPr b="0" lang="fr-FR" sz="1600" spc="-1" strike="noStrike">
                          <a:solidFill>
                            <a:srgbClr val="000000"/>
                          </a:solidFill>
                          <a:latin typeface="Calibri"/>
                        </a:rPr>
                        <a:t>Les prévisions d’effectif évoluent en fonction de :</a:t>
                      </a:r>
                      <a:endParaRPr b="0" lang="fr-FR" sz="1600" spc="-1" strike="noStrike">
                        <a:latin typeface="Arial"/>
                      </a:endParaRPr>
                    </a:p>
                    <a:p>
                      <a:pPr>
                        <a:lnSpc>
                          <a:spcPct val="100000"/>
                        </a:lnSpc>
                      </a:pPr>
                      <a:r>
                        <a:rPr b="0" lang="fr-FR" sz="1600" spc="-1" strike="noStrike">
                          <a:solidFill>
                            <a:srgbClr val="000000"/>
                          </a:solidFill>
                          <a:latin typeface="Calibri"/>
                        </a:rPr>
                        <a:t>Projet d’orientation des élèves, avis de passage, résultats aux examens…</a:t>
                      </a:r>
                      <a:endParaRPr b="0" lang="fr-FR" sz="1600" spc="-1" strike="noStrike">
                        <a:latin typeface="Arial"/>
                      </a:endParaRPr>
                    </a:p>
                    <a:p>
                      <a:pPr>
                        <a:lnSpc>
                          <a:spcPct val="100000"/>
                        </a:lnSpc>
                      </a:pPr>
                      <a:r>
                        <a:rPr b="0" lang="fr-FR" sz="1600" spc="-1" strike="noStrike">
                          <a:solidFill>
                            <a:srgbClr val="000000"/>
                          </a:solidFill>
                          <a:latin typeface="Calibri"/>
                        </a:rPr>
                        <a:t>Le chef d’Établissement et le Rectorat échangent afin d’ajuster les moyens.</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038680">
                <a:tc>
                  <a:txBody>
                    <a:bodyPr anchor="ctr">
                      <a:noAutofit/>
                    </a:bodyPr>
                    <a:p>
                      <a:pPr>
                        <a:lnSpc>
                          <a:spcPct val="100000"/>
                        </a:lnSpc>
                      </a:pPr>
                      <a:r>
                        <a:rPr b="0" lang="fr-FR" sz="1600" spc="-1" strike="noStrike">
                          <a:solidFill>
                            <a:srgbClr val="000000"/>
                          </a:solidFill>
                          <a:latin typeface="Calibri"/>
                        </a:rPr>
                        <a:t>Juin</a:t>
                      </a:r>
                      <a:br/>
                      <a:r>
                        <a:rPr b="0" lang="fr-FR" sz="1600" spc="-1" strike="noStrike">
                          <a:solidFill>
                            <a:srgbClr val="000000"/>
                          </a:solidFill>
                          <a:latin typeface="Calibri"/>
                        </a:rPr>
                        <a:t>Juillet</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nSpc>
                          <a:spcPct val="100000"/>
                        </a:lnSpc>
                      </a:pPr>
                      <a:r>
                        <a:rPr b="0" lang="fr-FR" sz="1600" spc="-1" strike="noStrike">
                          <a:solidFill>
                            <a:srgbClr val="000000"/>
                          </a:solidFill>
                          <a:latin typeface="Calibri"/>
                        </a:rPr>
                        <a:t>Affectation des élèves et inscriptions dans les établissements</a:t>
                      </a:r>
                      <a:endParaRPr b="0" lang="fr-FR" sz="1600" spc="-1" strike="noStrike">
                        <a:latin typeface="Arial"/>
                      </a:endParaRPr>
                    </a:p>
                    <a:p>
                      <a:pPr>
                        <a:lnSpc>
                          <a:spcPct val="100000"/>
                        </a:lnSpc>
                      </a:pPr>
                      <a:r>
                        <a:rPr b="0" lang="fr-FR" sz="1600" spc="-1" strike="noStrike">
                          <a:solidFill>
                            <a:srgbClr val="000000"/>
                          </a:solidFill>
                          <a:latin typeface="Calibri"/>
                        </a:rPr>
                        <a:t>Le chef d’établissement propose une répartition en Conseil Pédagogique, Commission Permanente, et C.A.</a:t>
                      </a:r>
                      <a:endParaRPr b="0" lang="fr-FR" sz="1600" spc="-1" strike="noStrike">
                        <a:latin typeface="Arial"/>
                      </a:endParaRPr>
                    </a:p>
                    <a:p>
                      <a:pPr>
                        <a:lnSpc>
                          <a:spcPct val="100000"/>
                        </a:lnSpc>
                      </a:pPr>
                      <a:r>
                        <a:rPr b="0" lang="fr-FR" sz="1600" spc="-1" strike="noStrike">
                          <a:solidFill>
                            <a:srgbClr val="000000"/>
                          </a:solidFill>
                          <a:latin typeface="Calibri"/>
                        </a:rPr>
                        <a:t>En cas de vote négatif, nouvelle réunion de la Commission Permanente puis du C.A.</a:t>
                      </a:r>
                      <a:endParaRPr b="0" lang="fr-FR" sz="1600" spc="-1" strike="noStrike">
                        <a:latin typeface="Arial"/>
                      </a:endParaRPr>
                    </a:p>
                    <a:p>
                      <a:pPr>
                        <a:lnSpc>
                          <a:spcPct val="100000"/>
                        </a:lnSpc>
                      </a:pPr>
                      <a:r>
                        <a:rPr b="0" lang="fr-FR" sz="1600" spc="-1" strike="noStrike">
                          <a:solidFill>
                            <a:srgbClr val="000000"/>
                          </a:solidFill>
                          <a:latin typeface="Calibri"/>
                        </a:rPr>
                        <a:t>En cas de nouveau vote négatif, le Chef d’établissement prend un arrêté d’utilisation de la D.H.G., en tant que représentant de l’État.</a:t>
                      </a:r>
                      <a:endParaRPr b="0" lang="fr-FR" sz="1600" spc="-1" strike="noStrike">
                        <a:latin typeface="Arial"/>
                      </a:endParaRPr>
                    </a:p>
                    <a:p>
                      <a:pPr>
                        <a:lnSpc>
                          <a:spcPct val="100000"/>
                        </a:lnSpc>
                      </a:pPr>
                      <a:r>
                        <a:rPr b="0" lang="fr-FR" sz="1600" spc="-1" strike="noStrike">
                          <a:solidFill>
                            <a:srgbClr val="000000"/>
                          </a:solidFill>
                          <a:latin typeface="Calibri"/>
                        </a:rPr>
                        <a:t> </a:t>
                      </a:r>
                      <a:r>
                        <a:rPr b="0" lang="fr-FR" sz="1600" spc="-1" strike="noStrike">
                          <a:solidFill>
                            <a:srgbClr val="000000"/>
                          </a:solidFill>
                          <a:latin typeface="Calibri"/>
                        </a:rPr>
                        <a:t>Conseil d’enseignement pour bâtir les Emplois du Temps.</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Graphique 5" descr=""/>
          <p:cNvPicPr/>
          <p:nvPr/>
        </p:nvPicPr>
        <p:blipFill>
          <a:blip r:embed="rId1"/>
          <a:stretch/>
        </p:blipFill>
        <p:spPr>
          <a:xfrm>
            <a:off x="237960" y="140760"/>
            <a:ext cx="935280" cy="935280"/>
          </a:xfrm>
          <a:prstGeom prst="rect">
            <a:avLst/>
          </a:prstGeom>
          <a:ln w="0">
            <a:noFill/>
          </a:ln>
        </p:spPr>
      </p:pic>
      <p:sp>
        <p:nvSpPr>
          <p:cNvPr id="104" name="CustomShape 1"/>
          <p:cNvSpPr/>
          <p:nvPr/>
        </p:nvSpPr>
        <p:spPr>
          <a:xfrm>
            <a:off x="2073240" y="140760"/>
            <a:ext cx="781308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Qu’est-ce que la D.H.G. ?</a:t>
            </a:r>
            <a:endParaRPr b="0" lang="fr-FR" sz="3600" spc="-1" strike="noStrike">
              <a:latin typeface="Arial"/>
            </a:endParaRPr>
          </a:p>
        </p:txBody>
      </p:sp>
      <p:sp>
        <p:nvSpPr>
          <p:cNvPr id="105" name="CustomShape 2"/>
          <p:cNvSpPr/>
          <p:nvPr/>
        </p:nvSpPr>
        <p:spPr>
          <a:xfrm>
            <a:off x="0" y="1025280"/>
            <a:ext cx="11819520" cy="3749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GothamNarrow-Light"/>
              </a:rPr>
              <a:t>La dotation horaire globale concerne l’ensemble des moyens d’enseignement – sont exclus les postes de direction, d’éducation (CPE et assistants d’éducation), de documentation et personnels administratifs, techniques, sociaux et de santé (ATSS) –, attribués pour une année à un établissement.</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GothamNarrow-Light"/>
              </a:rPr>
              <a:t>La dotation est attribuée en heures postes (HP), en heures supplémentaires et en indemnités pour mission particulière (IMP).</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GothamNarrow-Light"/>
              </a:rPr>
              <a:t>Ce sont les volumes en HP qui déterminent les </a:t>
            </a:r>
            <a:r>
              <a:rPr b="1" lang="fr-FR" sz="2000" spc="-1" strike="noStrike">
                <a:solidFill>
                  <a:srgbClr val="e35a10"/>
                </a:solidFill>
                <a:latin typeface="GothamNarrow-Light"/>
              </a:rPr>
              <a:t>suppressions/créations </a:t>
            </a:r>
            <a:r>
              <a:rPr b="0" lang="fr-FR" sz="2000" spc="-1" strike="noStrike">
                <a:solidFill>
                  <a:srgbClr val="000000"/>
                </a:solidFill>
                <a:latin typeface="GothamNarrow-Light"/>
              </a:rPr>
              <a:t>des supports de postes des enseignants. Le volume des heures supplémentaires années (HSA) est souvent imposé par le rectorat (environ 10 % généralement, mais sans doute encore plus compte tenu du décret qui permet de </a:t>
            </a:r>
            <a:r>
              <a:rPr b="1" lang="fr-FR" sz="2000" spc="-1" strike="noStrike">
                <a:solidFill>
                  <a:srgbClr val="e35a10"/>
                </a:solidFill>
                <a:latin typeface="GothamNarrow-Light"/>
              </a:rPr>
              <a:t>pouvoir imposer deux HSA</a:t>
            </a:r>
            <a:r>
              <a:rPr b="0" lang="fr-FR" sz="2000" spc="-1" strike="noStrike">
                <a:solidFill>
                  <a:srgbClr val="000000"/>
                </a:solidFill>
                <a:latin typeface="GothamNarrow-Light"/>
              </a:rPr>
              <a:t> à chaque enseignant). Les IMP sont aussi quasiment toujours proposées en plus d’un service complet et non en décharge.</a:t>
            </a:r>
            <a:endParaRPr b="0" lang="fr-FR" sz="2000" spc="-1" strike="noStrike">
              <a:latin typeface="Arial"/>
            </a:endParaRPr>
          </a:p>
        </p:txBody>
      </p:sp>
      <p:sp>
        <p:nvSpPr>
          <p:cNvPr id="106" name="CustomShape 3"/>
          <p:cNvSpPr/>
          <p:nvPr/>
        </p:nvSpPr>
        <p:spPr>
          <a:xfrm>
            <a:off x="0" y="4800600"/>
            <a:ext cx="12006720" cy="700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f34000"/>
                </a:solidFill>
                <a:latin typeface="GothamNarrow-Medium"/>
              </a:rPr>
              <a:t>Le Sgen-CFDT dénonce cette deuxième HSA pouvant être imposée aux enseignants : elle dégrade les conditions de travail sans permettre réellement d’améliorer les problématiques de revenus des enseignants.</a:t>
            </a:r>
            <a:endParaRPr b="0" lang="fr-FR" sz="2000" spc="-1" strike="noStrike">
              <a:latin typeface="Arial"/>
            </a:endParaRPr>
          </a:p>
        </p:txBody>
      </p:sp>
      <p:sp>
        <p:nvSpPr>
          <p:cNvPr id="107" name="CustomShape 4"/>
          <p:cNvSpPr/>
          <p:nvPr/>
        </p:nvSpPr>
        <p:spPr>
          <a:xfrm>
            <a:off x="1315440" y="5648400"/>
            <a:ext cx="10875960" cy="1005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GothamNarrow-Light"/>
              </a:rPr>
              <a:t>La DHG arrivera dans l’établissement vers le 20 janvier, en général après avoir été présentée en comité technique académique. C’est elle qui détermine les postes d’un établissement via le nombre d’heures postes (HP) attribuées.</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Graphique 5" descr=""/>
          <p:cNvPicPr/>
          <p:nvPr/>
        </p:nvPicPr>
        <p:blipFill>
          <a:blip r:embed="rId1"/>
          <a:stretch/>
        </p:blipFill>
        <p:spPr>
          <a:xfrm>
            <a:off x="237960" y="140760"/>
            <a:ext cx="935280" cy="935280"/>
          </a:xfrm>
          <a:prstGeom prst="rect">
            <a:avLst/>
          </a:prstGeom>
          <a:ln w="0">
            <a:noFill/>
          </a:ln>
        </p:spPr>
      </p:pic>
      <p:sp>
        <p:nvSpPr>
          <p:cNvPr id="109" name="CustomShape 1"/>
          <p:cNvSpPr/>
          <p:nvPr/>
        </p:nvSpPr>
        <p:spPr>
          <a:xfrm>
            <a:off x="1563840" y="140760"/>
            <a:ext cx="883260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Autonomie de l’établissement</a:t>
            </a:r>
            <a:endParaRPr b="0" lang="fr-FR" sz="3600" spc="-1" strike="noStrike">
              <a:latin typeface="Arial"/>
            </a:endParaRPr>
          </a:p>
        </p:txBody>
      </p:sp>
      <p:sp>
        <p:nvSpPr>
          <p:cNvPr id="110" name="CustomShape 2"/>
          <p:cNvSpPr/>
          <p:nvPr/>
        </p:nvSpPr>
        <p:spPr>
          <a:xfrm>
            <a:off x="524160" y="1189440"/>
            <a:ext cx="11313720" cy="4664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2000" spc="-1" strike="noStrike">
                <a:solidFill>
                  <a:srgbClr val="000000"/>
                </a:solidFill>
                <a:latin typeface="GothamNarrow-LightItalic"/>
              </a:rPr>
              <a:t>Code de l’éducation, art. R421-2.</a:t>
            </a:r>
            <a:endParaRPr b="0" lang="fr-FR" sz="2000" spc="-1" strike="noStrike">
              <a:latin typeface="Arial"/>
            </a:endParaRPr>
          </a:p>
          <a:p>
            <a:pPr>
              <a:lnSpc>
                <a:spcPct val="100000"/>
              </a:lnSpc>
            </a:pPr>
            <a:r>
              <a:rPr b="0" lang="fr-FR" sz="2000" spc="-1" strike="noStrike">
                <a:solidFill>
                  <a:srgbClr val="000000"/>
                </a:solidFill>
                <a:latin typeface="GothamNarrow-Light"/>
              </a:rPr>
              <a:t>Les collèges et les lycées sont des établissements public locaux d’enseignement (</a:t>
            </a:r>
            <a:r>
              <a:rPr b="1" lang="fr-FR" sz="2000" spc="-1" strike="noStrike">
                <a:solidFill>
                  <a:srgbClr val="000000"/>
                </a:solidFill>
                <a:latin typeface="GothamNarrow-Light"/>
              </a:rPr>
              <a:t>EPLE</a:t>
            </a:r>
            <a:r>
              <a:rPr b="0" lang="fr-FR" sz="2000" spc="-1" strike="noStrike">
                <a:solidFill>
                  <a:srgbClr val="000000"/>
                </a:solidFill>
                <a:latin typeface="GothamNarrow-Light"/>
              </a:rPr>
              <a:t>).</a:t>
            </a:r>
            <a:endParaRPr b="0" lang="fr-FR" sz="2000" spc="-1" strike="noStrike">
              <a:latin typeface="Arial"/>
            </a:endParaRPr>
          </a:p>
          <a:p>
            <a:pPr>
              <a:lnSpc>
                <a:spcPct val="100000"/>
              </a:lnSpc>
            </a:pPr>
            <a:r>
              <a:rPr b="0" lang="fr-FR" sz="2000" spc="-1" strike="noStrike">
                <a:solidFill>
                  <a:srgbClr val="000000"/>
                </a:solidFill>
                <a:latin typeface="GothamNarrow-Light"/>
              </a:rPr>
              <a:t>Le </a:t>
            </a:r>
            <a:r>
              <a:rPr b="1" lang="fr-FR" sz="2000" spc="-1" strike="noStrike">
                <a:solidFill>
                  <a:srgbClr val="000000"/>
                </a:solidFill>
                <a:latin typeface="GothamNarrow-Light"/>
              </a:rPr>
              <a:t>conseil d’administration dispose de cette autonomie essentiellement pédagogique et éducative </a:t>
            </a:r>
            <a:r>
              <a:rPr b="0" lang="fr-FR" sz="2000" spc="-1" strike="noStrike">
                <a:solidFill>
                  <a:srgbClr val="000000"/>
                </a:solidFill>
                <a:latin typeface="GothamNarrow-Light"/>
              </a:rPr>
              <a:t>(art. L421-4 1 °), en particulier, les règles d’organisation de l’établissement.</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2000" spc="-1" strike="noStrike">
                <a:solidFill>
                  <a:srgbClr val="000000"/>
                </a:solidFill>
                <a:latin typeface="Calibri"/>
              </a:rPr>
              <a:t>L’autonomie</a:t>
            </a:r>
            <a:r>
              <a:rPr b="0" lang="fr-FR" sz="2000" spc="-1" strike="noStrike">
                <a:solidFill>
                  <a:srgbClr val="000000"/>
                </a:solidFill>
                <a:latin typeface="Calibri"/>
              </a:rPr>
              <a:t> porte sur :</a:t>
            </a:r>
            <a:endParaRPr b="0" lang="fr-FR"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l’organisation de l’établissement en classes et en groupes d’élèves ainsi que les modalités de répartition des élèves ;</a:t>
            </a:r>
            <a:endParaRPr b="0" lang="fr-FR"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l’emploi des dotations en heures d’enseignement dans le respect des obligations résultant des horaires réglementaires ;</a:t>
            </a:r>
            <a:endParaRPr b="0" lang="fr-FR"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l’organisation du temps scolaire et les modalités de la vie scolaire ;</a:t>
            </a:r>
            <a:endParaRPr b="0" lang="fr-FR" sz="2000" spc="-1" strike="noStrike">
              <a:latin typeface="Arial"/>
            </a:endParaRPr>
          </a:p>
          <a:p>
            <a:pPr marL="285840" indent="-285480">
              <a:lnSpc>
                <a:spcPct val="100000"/>
              </a:lnSpc>
              <a:buClr>
                <a:srgbClr val="000000"/>
              </a:buClr>
              <a:buFont typeface="Arial"/>
              <a:buChar char="•"/>
            </a:pPr>
            <a:r>
              <a:rPr b="0" lang="fr-FR" sz="2000" spc="-1" strike="noStrike">
                <a:solidFill>
                  <a:srgbClr val="000000"/>
                </a:solidFill>
                <a:latin typeface="Calibri"/>
              </a:rPr>
              <a:t>la préparation de l’orientation ainsi que de l’insertion sociale et professionnelle des élèves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2000" spc="-1" strike="noStrike">
                <a:solidFill>
                  <a:srgbClr val="e35a10"/>
                </a:solidFill>
                <a:latin typeface="Calibri"/>
              </a:rPr>
              <a:t>C’est bien le conseil d’administration qui en est responsable, il ne s’agit donc pas d’autonomie du chef d’établissement, même si celui-ci représente l’État et préside le conseil d’administration (art. L421-3).</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Graphique 5" descr=""/>
          <p:cNvPicPr/>
          <p:nvPr/>
        </p:nvPicPr>
        <p:blipFill>
          <a:blip r:embed="rId1"/>
          <a:stretch/>
        </p:blipFill>
        <p:spPr>
          <a:xfrm>
            <a:off x="237960" y="140760"/>
            <a:ext cx="935280" cy="935280"/>
          </a:xfrm>
          <a:prstGeom prst="rect">
            <a:avLst/>
          </a:prstGeom>
          <a:ln w="0">
            <a:noFill/>
          </a:ln>
        </p:spPr>
      </p:pic>
      <p:sp>
        <p:nvSpPr>
          <p:cNvPr id="112" name="CustomShape 1"/>
          <p:cNvSpPr/>
          <p:nvPr/>
        </p:nvSpPr>
        <p:spPr>
          <a:xfrm>
            <a:off x="2390040" y="140760"/>
            <a:ext cx="718056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Compétences du C.A.</a:t>
            </a:r>
            <a:endParaRPr b="0" lang="fr-FR" sz="3600" spc="-1" strike="noStrike">
              <a:latin typeface="Arial"/>
            </a:endParaRPr>
          </a:p>
        </p:txBody>
      </p:sp>
      <p:sp>
        <p:nvSpPr>
          <p:cNvPr id="113" name="CustomShape 2"/>
          <p:cNvSpPr/>
          <p:nvPr/>
        </p:nvSpPr>
        <p:spPr>
          <a:xfrm>
            <a:off x="237960" y="1076400"/>
            <a:ext cx="11715480" cy="252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000" spc="-1" strike="noStrike">
                <a:solidFill>
                  <a:srgbClr val="000000"/>
                </a:solidFill>
                <a:latin typeface="GothamNarrow-Light"/>
              </a:rPr>
              <a:t>Articles R421-20 à 24 du Code de l’éducation.</a:t>
            </a:r>
            <a:endParaRPr b="0" lang="fr-FR" sz="2000" spc="-1" strike="noStrike">
              <a:latin typeface="Arial"/>
            </a:endParaRPr>
          </a:p>
          <a:p>
            <a:pPr marL="343080" indent="-342720">
              <a:lnSpc>
                <a:spcPct val="100000"/>
              </a:lnSpc>
              <a:buClr>
                <a:srgbClr val="000000"/>
              </a:buClr>
              <a:buFont typeface="Arial"/>
              <a:buChar char="•"/>
            </a:pPr>
            <a:r>
              <a:rPr b="0" lang="fr-FR" sz="2000" spc="-1" strike="noStrike">
                <a:solidFill>
                  <a:srgbClr val="000000"/>
                </a:solidFill>
                <a:latin typeface="GothamNarrow-Light"/>
              </a:rPr>
              <a:t>La répartition de la DHG est une compétence du CA (et de rien ni personne d’autre).</a:t>
            </a:r>
            <a:endParaRPr b="0" lang="fr-FR" sz="2000" spc="-1" strike="noStrike">
              <a:latin typeface="Arial"/>
            </a:endParaRPr>
          </a:p>
          <a:p>
            <a:pPr marL="343080" indent="-342720">
              <a:lnSpc>
                <a:spcPct val="100000"/>
              </a:lnSpc>
              <a:buClr>
                <a:srgbClr val="ff0000"/>
              </a:buClr>
              <a:buFont typeface="Arial"/>
              <a:buChar char="•"/>
            </a:pPr>
            <a:r>
              <a:rPr b="0" lang="fr-FR" sz="2000" spc="-1" strike="noStrike">
                <a:solidFill>
                  <a:srgbClr val="ff0000"/>
                </a:solidFill>
                <a:latin typeface="GothamNarrow-Light"/>
              </a:rPr>
              <a:t>Le volume global de la dotation ne peut pas être voté par le CA</a:t>
            </a:r>
            <a:r>
              <a:rPr b="0" lang="fr-FR" sz="2000" spc="-1" strike="noStrike">
                <a:solidFill>
                  <a:srgbClr val="000000"/>
                </a:solidFill>
                <a:latin typeface="GothamNarrow-Light"/>
              </a:rPr>
              <a:t>.</a:t>
            </a:r>
            <a:endParaRPr b="0" lang="fr-FR" sz="2000" spc="-1" strike="noStrike">
              <a:latin typeface="Arial"/>
            </a:endParaRPr>
          </a:p>
          <a:p>
            <a:pPr marL="343080" indent="-342720">
              <a:lnSpc>
                <a:spcPct val="100000"/>
              </a:lnSpc>
              <a:buClr>
                <a:srgbClr val="000000"/>
              </a:buClr>
              <a:buFont typeface="Arial"/>
              <a:buChar char="•"/>
            </a:pPr>
            <a:r>
              <a:rPr b="0" lang="fr-FR" sz="2000" spc="-1" strike="noStrike">
                <a:solidFill>
                  <a:srgbClr val="000000"/>
                </a:solidFill>
                <a:latin typeface="GothamNarrow-Light"/>
              </a:rPr>
              <a:t>Par contre, le CA « peut, à son initiative, adopter tous </a:t>
            </a:r>
            <a:r>
              <a:rPr b="1" lang="fr-FR" sz="2000" spc="-1" strike="noStrike">
                <a:solidFill>
                  <a:srgbClr val="e35a10"/>
                </a:solidFill>
                <a:latin typeface="GothamNarrow-Light"/>
              </a:rPr>
              <a:t>vœux</a:t>
            </a:r>
            <a:r>
              <a:rPr b="0" lang="fr-FR" sz="2000" spc="-1" strike="noStrike">
                <a:solidFill>
                  <a:srgbClr val="000000"/>
                </a:solidFill>
                <a:latin typeface="GothamNarrow-Light"/>
              </a:rPr>
              <a:t> sur les questions intéressant la vie de l’établissement » (art. R421-23). Il peut donc dénoncer une dotation insuffisante et réclamer des moyens supplémentaires.</a:t>
            </a:r>
            <a:endParaRPr b="0" lang="fr-FR" sz="2000" spc="-1" strike="noStrike">
              <a:latin typeface="Arial"/>
            </a:endParaRPr>
          </a:p>
          <a:p>
            <a:pPr marL="343080" indent="-342720">
              <a:lnSpc>
                <a:spcPct val="100000"/>
              </a:lnSpc>
              <a:buClr>
                <a:srgbClr val="000000"/>
              </a:buClr>
              <a:buFont typeface="Arial"/>
              <a:buChar char="•"/>
            </a:pPr>
            <a:r>
              <a:rPr b="0" lang="fr-FR" sz="2000" spc="-1" strike="noStrike">
                <a:solidFill>
                  <a:srgbClr val="000000"/>
                </a:solidFill>
                <a:latin typeface="GothamNarrow-Light"/>
              </a:rPr>
              <a:t>Le CA dispose de </a:t>
            </a:r>
            <a:r>
              <a:rPr b="1" lang="fr-FR" sz="2000" spc="-1" strike="noStrike">
                <a:solidFill>
                  <a:srgbClr val="000000"/>
                </a:solidFill>
                <a:latin typeface="GothamNarrow-Light"/>
              </a:rPr>
              <a:t>compétences décisionnelles </a:t>
            </a:r>
            <a:r>
              <a:rPr b="0" lang="fr-FR" sz="2000" spc="-1" strike="noStrike">
                <a:solidFill>
                  <a:srgbClr val="000000"/>
                </a:solidFill>
                <a:latin typeface="GothamNarrow-Light"/>
              </a:rPr>
              <a:t>(le chef d’établissement a besoin de l’accord du CA par un vote) et de </a:t>
            </a:r>
            <a:r>
              <a:rPr b="1" lang="fr-FR" sz="2000" spc="-1" strike="noStrike">
                <a:solidFill>
                  <a:srgbClr val="000000"/>
                </a:solidFill>
                <a:latin typeface="GothamNarrow-Light"/>
              </a:rPr>
              <a:t>compétences consultatives </a:t>
            </a:r>
            <a:r>
              <a:rPr b="0" lang="fr-FR" sz="2000" spc="-1" strike="noStrike">
                <a:solidFill>
                  <a:srgbClr val="000000"/>
                </a:solidFill>
                <a:latin typeface="GothamNarrow-Light"/>
              </a:rPr>
              <a:t>(le CA doit donner son avis).</a:t>
            </a:r>
            <a:endParaRPr b="0" lang="fr-FR" sz="2000" spc="-1" strike="noStrike">
              <a:latin typeface="Arial"/>
            </a:endParaRPr>
          </a:p>
        </p:txBody>
      </p:sp>
      <p:sp>
        <p:nvSpPr>
          <p:cNvPr id="114" name="CustomShape 3"/>
          <p:cNvSpPr/>
          <p:nvPr/>
        </p:nvSpPr>
        <p:spPr>
          <a:xfrm>
            <a:off x="116280" y="3592080"/>
            <a:ext cx="11941200" cy="1309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00"/>
                </a:solidFill>
                <a:latin typeface="GothamNarrow-Black"/>
              </a:rPr>
              <a:t>Délégation</a:t>
            </a:r>
            <a:endParaRPr b="0" lang="fr-FR" sz="2000" spc="-1" strike="noStrike">
              <a:latin typeface="Arial"/>
            </a:endParaRPr>
          </a:p>
          <a:p>
            <a:pPr>
              <a:lnSpc>
                <a:spcPct val="100000"/>
              </a:lnSpc>
            </a:pPr>
            <a:r>
              <a:rPr b="0" lang="fr-FR" sz="2000" spc="-1" strike="noStrike">
                <a:solidFill>
                  <a:srgbClr val="000000"/>
                </a:solidFill>
                <a:latin typeface="GothamNarrow-Light"/>
              </a:rPr>
              <a:t>L’article R421-22 précise que le CA peu déléguer tout ou partie de ses compétences à la </a:t>
            </a:r>
            <a:r>
              <a:rPr b="1" lang="fr-FR" sz="2000" spc="-1" strike="noStrike">
                <a:solidFill>
                  <a:srgbClr val="000000"/>
                </a:solidFill>
                <a:latin typeface="GothamNarrow-Light"/>
              </a:rPr>
              <a:t>commission permanente</a:t>
            </a:r>
            <a:r>
              <a:rPr b="0" lang="fr-FR" sz="2000" spc="-1" strike="noStrike">
                <a:solidFill>
                  <a:srgbClr val="000000"/>
                </a:solidFill>
                <a:latin typeface="GothamNarrow-Light"/>
              </a:rPr>
              <a:t>, excepté celle de fixer les principes de mise en œuvre de l’autonomie pédagogique et éducative de l’établissement.</a:t>
            </a:r>
            <a:endParaRPr b="0" lang="fr-FR" sz="2000" spc="-1" strike="noStrike">
              <a:latin typeface="Arial"/>
            </a:endParaRPr>
          </a:p>
        </p:txBody>
      </p:sp>
      <p:sp>
        <p:nvSpPr>
          <p:cNvPr id="115" name="CustomShape 4"/>
          <p:cNvSpPr/>
          <p:nvPr/>
        </p:nvSpPr>
        <p:spPr>
          <a:xfrm>
            <a:off x="0" y="4919040"/>
            <a:ext cx="11837160" cy="1919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e35a10"/>
                </a:solidFill>
                <a:latin typeface="GothamNarrow-Black"/>
              </a:rPr>
              <a:t>Pour un bon fonctionnement du conseil d’administration...</a:t>
            </a:r>
            <a:endParaRPr b="0" lang="fr-FR" sz="2000" spc="-1" strike="noStrike">
              <a:latin typeface="Arial"/>
            </a:endParaRPr>
          </a:p>
          <a:p>
            <a:pPr>
              <a:lnSpc>
                <a:spcPct val="100000"/>
              </a:lnSpc>
            </a:pPr>
            <a:r>
              <a:rPr b="0" lang="fr-FR" sz="2000" spc="-1" strike="noStrike">
                <a:solidFill>
                  <a:srgbClr val="000000"/>
                </a:solidFill>
                <a:latin typeface="GothamNarrow-Medium"/>
              </a:rPr>
              <a:t>Avant : </a:t>
            </a:r>
            <a:r>
              <a:rPr b="0" lang="fr-FR" sz="2000" spc="-1" strike="noStrike">
                <a:solidFill>
                  <a:srgbClr val="000000"/>
                </a:solidFill>
                <a:latin typeface="GothamNarrow-Light"/>
              </a:rPr>
              <a:t>Préparer le CA, organiser l’information et la consultation des collègues.</a:t>
            </a:r>
            <a:endParaRPr b="0" lang="fr-FR" sz="2000" spc="-1" strike="noStrike">
              <a:latin typeface="Arial"/>
            </a:endParaRPr>
          </a:p>
          <a:p>
            <a:pPr>
              <a:lnSpc>
                <a:spcPct val="100000"/>
              </a:lnSpc>
            </a:pPr>
            <a:r>
              <a:rPr b="0" lang="fr-FR" sz="2000" spc="-1" strike="noStrike">
                <a:solidFill>
                  <a:srgbClr val="000000"/>
                </a:solidFill>
                <a:latin typeface="GothamNarrow-Medium"/>
              </a:rPr>
              <a:t>Pendant : </a:t>
            </a:r>
            <a:r>
              <a:rPr b="0" lang="fr-FR" sz="2000" spc="-1" strike="noStrike">
                <a:solidFill>
                  <a:srgbClr val="000000"/>
                </a:solidFill>
                <a:latin typeface="GothamNarrow-Light"/>
              </a:rPr>
              <a:t>Les élus en CA représentent tous leurs collègues. Ils doivent pouvoir leur demander leur avis. Il faut refuser de délibérer sur les sujets en l’absence de documents préparatoires (clairs et complets) joints à la convocation. Il est toujours possible au conseil, à la majorité des présents, d’ajouter ou de retrancher des points au projet d’ordre du jour.</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Graphique 5" descr=""/>
          <p:cNvPicPr/>
          <p:nvPr/>
        </p:nvPicPr>
        <p:blipFill>
          <a:blip r:embed="rId1"/>
          <a:stretch/>
        </p:blipFill>
        <p:spPr>
          <a:xfrm>
            <a:off x="237960" y="140760"/>
            <a:ext cx="935280" cy="935280"/>
          </a:xfrm>
          <a:prstGeom prst="rect">
            <a:avLst/>
          </a:prstGeom>
          <a:ln w="0">
            <a:noFill/>
          </a:ln>
        </p:spPr>
      </p:pic>
      <p:sp>
        <p:nvSpPr>
          <p:cNvPr id="117" name="CustomShape 1"/>
          <p:cNvSpPr/>
          <p:nvPr/>
        </p:nvSpPr>
        <p:spPr>
          <a:xfrm>
            <a:off x="1569240" y="140760"/>
            <a:ext cx="10330920" cy="640440"/>
          </a:xfrm>
          <a:prstGeom prst="rect">
            <a:avLst/>
          </a:prstGeom>
          <a:noFill/>
          <a:ln w="0">
            <a:noFill/>
          </a:ln>
        </p:spPr>
        <p:style>
          <a:lnRef idx="0"/>
          <a:fillRef idx="0"/>
          <a:effectRef idx="0"/>
          <a:fontRef idx="minor"/>
        </p:style>
        <p:txBody>
          <a:bodyPr wrap="none">
            <a:spAutoFit/>
          </a:bodyPr>
          <a:p>
            <a:pPr algn="ctr">
              <a:lnSpc>
                <a:spcPct val="100000"/>
              </a:lnSpc>
            </a:pPr>
            <a:r>
              <a:rPr b="1" lang="fr-FR" sz="3600" spc="-1" strike="noStrike">
                <a:solidFill>
                  <a:srgbClr val="e35a10"/>
                </a:solidFill>
                <a:latin typeface="Calibri"/>
              </a:rPr>
              <a:t>D.H.G. en L.P. – Compétences du Conseil Pédagogique</a:t>
            </a:r>
            <a:endParaRPr b="0" lang="fr-FR" sz="3600" spc="-1" strike="noStrike">
              <a:latin typeface="Arial"/>
            </a:endParaRPr>
          </a:p>
        </p:txBody>
      </p:sp>
      <p:sp>
        <p:nvSpPr>
          <p:cNvPr id="118" name="CustomShape 2"/>
          <p:cNvSpPr/>
          <p:nvPr/>
        </p:nvSpPr>
        <p:spPr>
          <a:xfrm>
            <a:off x="366480" y="1076400"/>
            <a:ext cx="11458440" cy="5578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2000" spc="-1" strike="noStrike">
                <a:solidFill>
                  <a:srgbClr val="000000"/>
                </a:solidFill>
                <a:latin typeface="GothamNarrow-LightItalic"/>
              </a:rPr>
              <a:t>Code de l’éducation, art. R421-41-1 à 6.</a:t>
            </a:r>
            <a:endParaRPr b="0" lang="fr-FR" sz="2000" spc="-1" strike="noStrike">
              <a:latin typeface="Arial"/>
            </a:endParaRPr>
          </a:p>
          <a:p>
            <a:pPr>
              <a:lnSpc>
                <a:spcPct val="100000"/>
              </a:lnSpc>
            </a:pPr>
            <a:r>
              <a:rPr b="0" lang="fr-FR" sz="2000" spc="-1" strike="noStrike">
                <a:solidFill>
                  <a:srgbClr val="000000"/>
                </a:solidFill>
                <a:latin typeface="Calibri"/>
              </a:rPr>
              <a:t>art. L421-5 : « Dans </a:t>
            </a:r>
            <a:r>
              <a:rPr b="1" lang="fr-FR" sz="2000" spc="-1" strike="noStrike">
                <a:solidFill>
                  <a:srgbClr val="000000"/>
                </a:solidFill>
                <a:latin typeface="Calibri"/>
              </a:rPr>
              <a:t>chaque E.P.L.E., est institué un conseil pédagogique</a:t>
            </a:r>
            <a:r>
              <a:rPr b="0" lang="fr-FR" sz="2000" spc="-1" strike="noStrike">
                <a:solidFill>
                  <a:srgbClr val="000000"/>
                </a:solidFill>
                <a:latin typeface="Calibri"/>
              </a:rPr>
              <a:t>. Ce conseil, présidé par le chef d’établissement, réunit au moins un professeur principal de chaque niveau d’enseignement, au moins un professeur par champ disciplinaire, un conseiller principal d’éducation et, le cas échéant, le chef de travaux. </a:t>
            </a:r>
            <a:br/>
            <a:r>
              <a:rPr b="0" lang="fr-FR" sz="2000" spc="-1" strike="noStrike">
                <a:solidFill>
                  <a:srgbClr val="000000"/>
                </a:solidFill>
                <a:latin typeface="Calibri"/>
              </a:rPr>
              <a:t>Il a pour mission de favoriser la concertation entre les professeurs, notamment pour coordonner les enseignements, la notation et l’évaluation des activités scolaires. Il prépare la partie pédagogique du projet d’établissement. »</a:t>
            </a:r>
            <a:endParaRPr b="0" lang="fr-FR" sz="2000" spc="-1" strike="noStrike">
              <a:latin typeface="Arial"/>
            </a:endParaRPr>
          </a:p>
          <a:p>
            <a:pPr>
              <a:lnSpc>
                <a:spcPct val="100000"/>
              </a:lnSpc>
            </a:pPr>
            <a:r>
              <a:rPr b="0" lang="fr-FR" sz="2000" spc="-1" strike="noStrike">
                <a:solidFill>
                  <a:srgbClr val="000000"/>
                </a:solidFill>
                <a:latin typeface="Calibri"/>
              </a:rPr>
              <a:t>Les compétences sont précisées à l’art. R421-41-3 : </a:t>
            </a:r>
            <a:endParaRPr b="0" lang="fr-FR" sz="2000" spc="-1" strike="noStrike">
              <a:latin typeface="Arial"/>
            </a:endParaRPr>
          </a:p>
          <a:p>
            <a:pPr>
              <a:lnSpc>
                <a:spcPct val="100000"/>
              </a:lnSpc>
            </a:pPr>
            <a:r>
              <a:rPr b="0" lang="fr-FR" sz="2000" spc="-1" strike="noStrike">
                <a:solidFill>
                  <a:srgbClr val="000000"/>
                </a:solidFill>
                <a:latin typeface="Calibri"/>
              </a:rPr>
              <a:t>Le </a:t>
            </a:r>
            <a:r>
              <a:rPr b="1" lang="fr-FR" sz="2000" spc="-1" strike="noStrike">
                <a:solidFill>
                  <a:srgbClr val="000000"/>
                </a:solidFill>
                <a:latin typeface="Calibri"/>
              </a:rPr>
              <a:t>conseil pédagogique est consulté </a:t>
            </a:r>
            <a:r>
              <a:rPr b="0" lang="fr-FR" sz="2000" spc="-1" strike="noStrike">
                <a:solidFill>
                  <a:srgbClr val="000000"/>
                </a:solidFill>
                <a:latin typeface="Calibri"/>
              </a:rPr>
              <a:t>sur l’organisation et la coordination des enseignements, la coordination relative au suivi des élèves et notamment aux modalités d’évaluation des acquis scolaires,  les modalités des liaisons entre les différents degrés d’enseignement, les modalités générales d’accompagnement des changements d’orientation, les modalités des échanges linguistiques et culturels.</a:t>
            </a:r>
            <a:endParaRPr b="0" lang="fr-FR" sz="2000" spc="-1" strike="noStrike">
              <a:latin typeface="Arial"/>
            </a:endParaRPr>
          </a:p>
          <a:p>
            <a:pPr>
              <a:lnSpc>
                <a:spcPct val="100000"/>
              </a:lnSpc>
            </a:pPr>
            <a:r>
              <a:rPr b="0" lang="fr-FR" sz="2000" spc="-1" strike="noStrike">
                <a:solidFill>
                  <a:srgbClr val="000000"/>
                </a:solidFill>
                <a:latin typeface="Calibri"/>
              </a:rPr>
              <a:t>Il </a:t>
            </a:r>
            <a:r>
              <a:rPr b="1" lang="fr-FR" sz="2000" spc="-1" strike="noStrike">
                <a:solidFill>
                  <a:srgbClr val="000000"/>
                </a:solidFill>
                <a:latin typeface="Calibri"/>
              </a:rPr>
              <a:t>formule des propositions </a:t>
            </a:r>
            <a:r>
              <a:rPr b="0" lang="fr-FR" sz="2000" spc="-1" strike="noStrike">
                <a:solidFill>
                  <a:srgbClr val="000000"/>
                </a:solidFill>
                <a:latin typeface="Calibri"/>
              </a:rPr>
              <a:t>quant aux modalités de l’accompagnement pédagogique des élèves, que le chef d’établissement soumet ensuite au conseil d’administration. Ces propositions portent plus particulièrement sur la différenciation des approches pédagogiques, notamment les aides pour les élèves rencontrant des difficultés dans les apprentissages scolaires.</a:t>
            </a:r>
            <a:endParaRPr b="0" lang="fr-FR" sz="2000" spc="-1" strike="noStrike">
              <a:latin typeface="Arial"/>
            </a:endParaRPr>
          </a:p>
          <a:p>
            <a:pPr>
              <a:lnSpc>
                <a:spcPct val="100000"/>
              </a:lnSpc>
            </a:pPr>
            <a:r>
              <a:rPr b="1" lang="fr-FR" sz="2000" spc="-1" strike="noStrike">
                <a:solidFill>
                  <a:srgbClr val="e35a10"/>
                </a:solidFill>
                <a:latin typeface="Calibri"/>
              </a:rPr>
              <a:t>Le conseil pédagogique est une instance de réflexion et d’impulsion. Son rôle est essentiellement consultatif, et dans tous les cas, c’est le conseil d’administration qui tranche.</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820</TotalTime>
  <Application>LibreOffice/7.0.1.2$Windows_X86_64 LibreOffice_project/7cbcfc562f6eb6708b5ff7d7397325de9e764452</Application>
  <Words>4477</Words>
  <Paragraphs>459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2020-01-08T15:16:00Z</dcterms:created>
  <dc:creator>rémi arnaud</dc:creator>
  <dc:description/>
  <dc:language>fr-FR</dc:language>
  <cp:lastModifiedBy>REMI ARNAUD</cp:lastModifiedBy>
  <cp:lastPrinted>2020-01-11T17:22:51Z</cp:lastPrinted>
  <dcterms:modified xsi:type="dcterms:W3CDTF">2024-12-10T16:30:52Z</dcterms:modified>
  <cp:revision>69</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