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6.jpg" ContentType="image/png"/>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78" r:id="rId8"/>
    <p:sldId id="280" r:id="rId9"/>
    <p:sldId id="265" r:id="rId10"/>
    <p:sldId id="262" r:id="rId11"/>
    <p:sldId id="263" r:id="rId12"/>
    <p:sldId id="264" r:id="rId13"/>
    <p:sldId id="266" r:id="rId14"/>
    <p:sldId id="267" r:id="rId15"/>
    <p:sldId id="268" r:id="rId16"/>
    <p:sldId id="271" r:id="rId17"/>
    <p:sldId id="272" r:id="rId18"/>
    <p:sldId id="273" r:id="rId19"/>
    <p:sldId id="270" r:id="rId20"/>
    <p:sldId id="279" r:id="rId21"/>
    <p:sldId id="274" r:id="rId22"/>
    <p:sldId id="275" r:id="rId23"/>
    <p:sldId id="276" r:id="rId24"/>
    <p:sldId id="277" r:id="rId25"/>
    <p:sldId id="281" r:id="rId2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0" d="100"/>
          <a:sy n="90" d="100"/>
        </p:scale>
        <p:origin x="57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flore\Documents\Cours\Sgen\Comit&#233;%20f&#233;d&#233;ral\Grille%20revalo.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flore\Documents\Cours\Sgen\Comit&#233;%20f&#233;d&#233;ral\Grille%20revalo.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flore\Desktop\Sgen\Diapo%20R&#233;mun&#233;rations\Grille%20revalo.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3321335841280996E-2"/>
          <c:y val="1.169237857806959E-2"/>
          <c:w val="0.86486351706036746"/>
          <c:h val="0.92549397011648049"/>
        </c:manualLayout>
      </c:layout>
      <c:scatterChart>
        <c:scatterStyle val="lineMarker"/>
        <c:varyColors val="0"/>
        <c:ser>
          <c:idx val="0"/>
          <c:order val="0"/>
          <c:tx>
            <c:strRef>
              <c:f>'0%'!$C$1</c:f>
              <c:strCache>
                <c:ptCount val="1"/>
                <c:pt idx="0">
                  <c:v>Ancienne</c:v>
                </c:pt>
              </c:strCache>
            </c:strRef>
          </c:tx>
          <c:spPr>
            <a:ln w="25400" cap="rnd">
              <a:solidFill>
                <a:srgbClr val="92D050"/>
              </a:solidFill>
              <a:round/>
            </a:ln>
            <a:effectLst>
              <a:outerShdw blurRad="57150" dist="19050" dir="5400000" algn="ctr" rotWithShape="0">
                <a:srgbClr val="000000">
                  <a:alpha val="63000"/>
                </a:srgbClr>
              </a:outerShdw>
            </a:effectLst>
          </c:spPr>
          <c:marker>
            <c:symbol val="circle"/>
            <c:size val="6"/>
            <c:spPr>
              <a:solidFill>
                <a:srgbClr val="92D050"/>
              </a:solidFill>
              <a:ln w="9525" cap="rnd">
                <a:solidFill>
                  <a:srgbClr val="92D050"/>
                </a:solidFill>
                <a:round/>
              </a:ln>
              <a:effectLst>
                <a:outerShdw blurRad="57150" dist="19050" dir="5400000" algn="ctr" rotWithShape="0">
                  <a:srgbClr val="000000">
                    <a:alpha val="63000"/>
                  </a:srgbClr>
                </a:outerShdw>
              </a:effectLst>
            </c:spPr>
          </c:marker>
          <c:xVal>
            <c:numRef>
              <c:f>'0%'!$B$2:$B$17</c:f>
              <c:numCache>
                <c:formatCode>General</c:formatCode>
                <c:ptCount val="16"/>
                <c:pt idx="0">
                  <c:v>0</c:v>
                </c:pt>
                <c:pt idx="1">
                  <c:v>1</c:v>
                </c:pt>
                <c:pt idx="2">
                  <c:v>2</c:v>
                </c:pt>
                <c:pt idx="3">
                  <c:v>4</c:v>
                </c:pt>
                <c:pt idx="4">
                  <c:v>6</c:v>
                </c:pt>
                <c:pt idx="5">
                  <c:v>8.5</c:v>
                </c:pt>
                <c:pt idx="6">
                  <c:v>11.5</c:v>
                </c:pt>
                <c:pt idx="7">
                  <c:v>14.5</c:v>
                </c:pt>
                <c:pt idx="8">
                  <c:v>18</c:v>
                </c:pt>
                <c:pt idx="9">
                  <c:v>22</c:v>
                </c:pt>
                <c:pt idx="10">
                  <c:v>26</c:v>
                </c:pt>
                <c:pt idx="11">
                  <c:v>28.5</c:v>
                </c:pt>
                <c:pt idx="12">
                  <c:v>31.5</c:v>
                </c:pt>
                <c:pt idx="13">
                  <c:v>34.5</c:v>
                </c:pt>
                <c:pt idx="14">
                  <c:v>37.5</c:v>
                </c:pt>
                <c:pt idx="15">
                  <c:v>40.5</c:v>
                </c:pt>
              </c:numCache>
            </c:numRef>
          </c:xVal>
          <c:yVal>
            <c:numRef>
              <c:f>'0%'!$C$2:$C$17</c:f>
              <c:numCache>
                <c:formatCode>General</c:formatCode>
                <c:ptCount val="16"/>
                <c:pt idx="0">
                  <c:v>1827</c:v>
                </c:pt>
                <c:pt idx="1">
                  <c:v>2066</c:v>
                </c:pt>
                <c:pt idx="2">
                  <c:v>2099</c:v>
                </c:pt>
                <c:pt idx="3">
                  <c:v>2160</c:v>
                </c:pt>
                <c:pt idx="4">
                  <c:v>2230</c:v>
                </c:pt>
                <c:pt idx="5">
                  <c:v>2305</c:v>
                </c:pt>
                <c:pt idx="6">
                  <c:v>2432</c:v>
                </c:pt>
                <c:pt idx="7">
                  <c:v>2610</c:v>
                </c:pt>
                <c:pt idx="8">
                  <c:v>2764</c:v>
                </c:pt>
                <c:pt idx="9">
                  <c:v>2947</c:v>
                </c:pt>
                <c:pt idx="10">
                  <c:v>3153</c:v>
                </c:pt>
                <c:pt idx="11">
                  <c:v>3350</c:v>
                </c:pt>
                <c:pt idx="12">
                  <c:v>3575</c:v>
                </c:pt>
                <c:pt idx="13">
                  <c:v>3776</c:v>
                </c:pt>
                <c:pt idx="14">
                  <c:v>3776</c:v>
                </c:pt>
                <c:pt idx="15">
                  <c:v>3776</c:v>
                </c:pt>
              </c:numCache>
            </c:numRef>
          </c:yVal>
          <c:smooth val="0"/>
          <c:extLst>
            <c:ext xmlns:c16="http://schemas.microsoft.com/office/drawing/2014/chart" uri="{C3380CC4-5D6E-409C-BE32-E72D297353CC}">
              <c16:uniqueId val="{00000000-2374-4CAB-8B1C-E0F1F4CB326F}"/>
            </c:ext>
          </c:extLst>
        </c:ser>
        <c:ser>
          <c:idx val="1"/>
          <c:order val="1"/>
          <c:tx>
            <c:strRef>
              <c:f>'0%'!#REF!</c:f>
              <c:strCache>
                <c:ptCount val="1"/>
                <c:pt idx="0">
                  <c:v>#REF!</c:v>
                </c:pt>
              </c:strCache>
            </c:strRef>
          </c:tx>
          <c:spPr>
            <a:ln w="9525" cap="rnd">
              <a:solidFill>
                <a:schemeClr val="accent2"/>
              </a:solidFill>
              <a:round/>
            </a:ln>
            <a:effectLst>
              <a:outerShdw blurRad="57150" dist="19050" dir="5400000" algn="ctr" rotWithShape="0">
                <a:srgbClr val="000000">
                  <a:alpha val="63000"/>
                </a:srgbClr>
              </a:outerShdw>
            </a:effectLst>
          </c:spPr>
          <c:marker>
            <c:symbol val="circle"/>
            <c:size val="6"/>
            <c:spPr>
              <a:solidFill>
                <a:schemeClr val="accent6">
                  <a:lumMod val="75000"/>
                </a:schemeClr>
              </a:solidFill>
              <a:ln w="9525" cap="rnd">
                <a:solidFill>
                  <a:schemeClr val="accent6">
                    <a:lumMod val="75000"/>
                  </a:schemeClr>
                </a:solidFill>
                <a:round/>
              </a:ln>
              <a:effectLst>
                <a:outerShdw blurRad="57150" dist="19050" dir="5400000" algn="ctr" rotWithShape="0">
                  <a:srgbClr val="000000">
                    <a:alpha val="63000"/>
                  </a:srgbClr>
                </a:outerShdw>
              </a:effectLst>
            </c:spPr>
          </c:marker>
          <c:xVal>
            <c:numRef>
              <c:f>'0%'!$B$2:$B$17</c:f>
              <c:numCache>
                <c:formatCode>General</c:formatCode>
                <c:ptCount val="16"/>
                <c:pt idx="0">
                  <c:v>0</c:v>
                </c:pt>
                <c:pt idx="1">
                  <c:v>1</c:v>
                </c:pt>
                <c:pt idx="2">
                  <c:v>2</c:v>
                </c:pt>
                <c:pt idx="3">
                  <c:v>4</c:v>
                </c:pt>
                <c:pt idx="4">
                  <c:v>6</c:v>
                </c:pt>
                <c:pt idx="5">
                  <c:v>8.5</c:v>
                </c:pt>
                <c:pt idx="6">
                  <c:v>11.5</c:v>
                </c:pt>
                <c:pt idx="7">
                  <c:v>14.5</c:v>
                </c:pt>
                <c:pt idx="8">
                  <c:v>18</c:v>
                </c:pt>
                <c:pt idx="9">
                  <c:v>22</c:v>
                </c:pt>
                <c:pt idx="10">
                  <c:v>26</c:v>
                </c:pt>
                <c:pt idx="11">
                  <c:v>28.5</c:v>
                </c:pt>
                <c:pt idx="12">
                  <c:v>31.5</c:v>
                </c:pt>
                <c:pt idx="13">
                  <c:v>34.5</c:v>
                </c:pt>
                <c:pt idx="14">
                  <c:v>37.5</c:v>
                </c:pt>
                <c:pt idx="15">
                  <c:v>40.5</c:v>
                </c:pt>
              </c:numCache>
            </c:numRef>
          </c:xVal>
          <c:yVal>
            <c:numRef>
              <c:f>'0%'!#REF!</c:f>
              <c:numCache>
                <c:formatCode>General</c:formatCode>
                <c:ptCount val="1"/>
                <c:pt idx="0">
                  <c:v>1</c:v>
                </c:pt>
              </c:numCache>
            </c:numRef>
          </c:yVal>
          <c:smooth val="0"/>
          <c:extLst>
            <c:ext xmlns:c16="http://schemas.microsoft.com/office/drawing/2014/chart" uri="{C3380CC4-5D6E-409C-BE32-E72D297353CC}">
              <c16:uniqueId val="{00000001-2374-4CAB-8B1C-E0F1F4CB326F}"/>
            </c:ext>
          </c:extLst>
        </c:ser>
        <c:dLbls>
          <c:showLegendKey val="0"/>
          <c:showVal val="0"/>
          <c:showCatName val="0"/>
          <c:showSerName val="0"/>
          <c:showPercent val="0"/>
          <c:showBubbleSize val="0"/>
        </c:dLbls>
        <c:axId val="438148736"/>
        <c:axId val="438153656"/>
      </c:scatterChart>
      <c:valAx>
        <c:axId val="438148736"/>
        <c:scaling>
          <c:orientation val="minMax"/>
        </c:scaling>
        <c:delete val="0"/>
        <c:axPos val="b"/>
        <c:majorGridlines>
          <c:spPr>
            <a:ln w="9525" cap="flat" cmpd="sng" algn="ctr">
              <a:noFill/>
              <a:round/>
            </a:ln>
            <a:effectLst/>
          </c:spPr>
        </c:majorGridlines>
        <c:title>
          <c:tx>
            <c:rich>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fr-FR"/>
                  <a:t>Ancienneté</a:t>
                </a:r>
                <a:r>
                  <a:rPr lang="fr-FR" baseline="0"/>
                  <a:t> en années</a:t>
                </a:r>
                <a:endParaRPr lang="fr-FR"/>
              </a:p>
            </c:rich>
          </c:tx>
          <c:layout>
            <c:manualLayout>
              <c:xMode val="edge"/>
              <c:yMode val="edge"/>
              <c:x val="0.41678417877917956"/>
              <c:y val="0.882433153895654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title>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38153656"/>
        <c:crosses val="autoZero"/>
        <c:crossBetween val="midCat"/>
        <c:majorUnit val="1"/>
      </c:valAx>
      <c:valAx>
        <c:axId val="438153656"/>
        <c:scaling>
          <c:orientation val="minMax"/>
          <c:min val="18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fr-FR"/>
                  <a:t>Salaire brut mensuel</a:t>
                </a:r>
              </a:p>
            </c:rich>
          </c:tx>
          <c:layout>
            <c:manualLayout>
              <c:xMode val="edge"/>
              <c:yMode val="edge"/>
              <c:x val="5.792228323255369E-2"/>
              <c:y val="0.36316869569657434"/>
            </c:manualLayout>
          </c:layout>
          <c:overlay val="0"/>
          <c:spPr>
            <a:noFill/>
            <a:ln>
              <a:noFill/>
            </a:ln>
            <a:effectLst/>
          </c:spPr>
          <c:txPr>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38148736"/>
        <c:crosses val="autoZero"/>
        <c:crossBetween val="midCat"/>
      </c:valAx>
      <c:spPr>
        <a:noFill/>
        <a:ln>
          <a:noFill/>
        </a:ln>
        <a:effectLst/>
      </c:spPr>
    </c:plotArea>
    <c:legend>
      <c:legendPos val="r"/>
      <c:layout>
        <c:manualLayout>
          <c:xMode val="edge"/>
          <c:yMode val="edge"/>
          <c:x val="0.6751056955349094"/>
          <c:y val="2.5891616489115355E-2"/>
          <c:w val="0.32204724409448821"/>
          <c:h val="0.17320364366218929"/>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0"/>
    <c:dispBlanksAs val="span"/>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3321335841280996E-2"/>
          <c:y val="1.169237857806959E-2"/>
          <c:w val="0.86486351706036746"/>
          <c:h val="0.92549397011648049"/>
        </c:manualLayout>
      </c:layout>
      <c:scatterChart>
        <c:scatterStyle val="smoothMarker"/>
        <c:varyColors val="0"/>
        <c:ser>
          <c:idx val="0"/>
          <c:order val="0"/>
          <c:tx>
            <c:strRef>
              <c:f>'20%'!$C$1</c:f>
              <c:strCache>
                <c:ptCount val="1"/>
                <c:pt idx="0">
                  <c:v>Ancienne</c:v>
                </c:pt>
              </c:strCache>
            </c:strRef>
          </c:tx>
          <c:spPr>
            <a:ln w="25400" cap="rnd">
              <a:solidFill>
                <a:srgbClr val="92D050"/>
              </a:solidFill>
              <a:round/>
            </a:ln>
            <a:effectLst>
              <a:outerShdw blurRad="57150" dist="19050" dir="5400000" algn="ctr" rotWithShape="0">
                <a:srgbClr val="000000">
                  <a:alpha val="63000"/>
                </a:srgbClr>
              </a:outerShdw>
            </a:effectLst>
          </c:spPr>
          <c:marker>
            <c:symbol val="circle"/>
            <c:size val="6"/>
            <c:spPr>
              <a:solidFill>
                <a:srgbClr val="92D050"/>
              </a:solidFill>
              <a:ln w="9525" cap="rnd">
                <a:solidFill>
                  <a:srgbClr val="92D050"/>
                </a:solidFill>
                <a:round/>
              </a:ln>
              <a:effectLst>
                <a:outerShdw blurRad="57150" dist="19050" dir="5400000" algn="ctr" rotWithShape="0">
                  <a:srgbClr val="000000">
                    <a:alpha val="63000"/>
                  </a:srgbClr>
                </a:outerShdw>
              </a:effectLst>
            </c:spPr>
          </c:marker>
          <c:xVal>
            <c:numRef>
              <c:f>'20%'!$B$2:$B$17</c:f>
              <c:numCache>
                <c:formatCode>General</c:formatCode>
                <c:ptCount val="16"/>
                <c:pt idx="0">
                  <c:v>0</c:v>
                </c:pt>
                <c:pt idx="1">
                  <c:v>1</c:v>
                </c:pt>
                <c:pt idx="2">
                  <c:v>2</c:v>
                </c:pt>
                <c:pt idx="3">
                  <c:v>4</c:v>
                </c:pt>
                <c:pt idx="4">
                  <c:v>6</c:v>
                </c:pt>
                <c:pt idx="5">
                  <c:v>8.5</c:v>
                </c:pt>
                <c:pt idx="6">
                  <c:v>11.5</c:v>
                </c:pt>
                <c:pt idx="7">
                  <c:v>14.5</c:v>
                </c:pt>
                <c:pt idx="8">
                  <c:v>18</c:v>
                </c:pt>
                <c:pt idx="9">
                  <c:v>22</c:v>
                </c:pt>
                <c:pt idx="10">
                  <c:v>26</c:v>
                </c:pt>
                <c:pt idx="11">
                  <c:v>28.5</c:v>
                </c:pt>
                <c:pt idx="12">
                  <c:v>31.5</c:v>
                </c:pt>
                <c:pt idx="13">
                  <c:v>34.5</c:v>
                </c:pt>
                <c:pt idx="14">
                  <c:v>37.5</c:v>
                </c:pt>
                <c:pt idx="15">
                  <c:v>40.5</c:v>
                </c:pt>
              </c:numCache>
            </c:numRef>
          </c:xVal>
          <c:yVal>
            <c:numRef>
              <c:f>'20%'!$C$2:$C$17</c:f>
              <c:numCache>
                <c:formatCode>General</c:formatCode>
                <c:ptCount val="16"/>
                <c:pt idx="0">
                  <c:v>1827</c:v>
                </c:pt>
                <c:pt idx="1">
                  <c:v>2066</c:v>
                </c:pt>
                <c:pt idx="2">
                  <c:v>2099</c:v>
                </c:pt>
                <c:pt idx="3">
                  <c:v>2160</c:v>
                </c:pt>
                <c:pt idx="4">
                  <c:v>2230</c:v>
                </c:pt>
                <c:pt idx="5">
                  <c:v>2305</c:v>
                </c:pt>
                <c:pt idx="6">
                  <c:v>2432</c:v>
                </c:pt>
                <c:pt idx="7">
                  <c:v>2610</c:v>
                </c:pt>
                <c:pt idx="8">
                  <c:v>2764</c:v>
                </c:pt>
                <c:pt idx="9">
                  <c:v>2947</c:v>
                </c:pt>
                <c:pt idx="10">
                  <c:v>3153</c:v>
                </c:pt>
                <c:pt idx="11">
                  <c:v>3350</c:v>
                </c:pt>
                <c:pt idx="12">
                  <c:v>3575</c:v>
                </c:pt>
                <c:pt idx="13">
                  <c:v>3776</c:v>
                </c:pt>
                <c:pt idx="14">
                  <c:v>3776</c:v>
                </c:pt>
                <c:pt idx="15">
                  <c:v>3776</c:v>
                </c:pt>
              </c:numCache>
            </c:numRef>
          </c:yVal>
          <c:smooth val="1"/>
          <c:extLst>
            <c:ext xmlns:c16="http://schemas.microsoft.com/office/drawing/2014/chart" uri="{C3380CC4-5D6E-409C-BE32-E72D297353CC}">
              <c16:uniqueId val="{00000000-BAAA-459E-81F3-0D4A36EFC52E}"/>
            </c:ext>
          </c:extLst>
        </c:ser>
        <c:ser>
          <c:idx val="1"/>
          <c:order val="1"/>
          <c:tx>
            <c:strRef>
              <c:f>'20%'!$D$1</c:f>
              <c:strCache>
                <c:ptCount val="1"/>
                <c:pt idx="0">
                  <c:v>Nouvelle</c:v>
                </c:pt>
              </c:strCache>
            </c:strRef>
          </c:tx>
          <c:spPr>
            <a:ln w="25400" cap="rnd">
              <a:solidFill>
                <a:schemeClr val="accent6">
                  <a:lumMod val="75000"/>
                </a:schemeClr>
              </a:solidFill>
              <a:round/>
            </a:ln>
            <a:effectLst>
              <a:outerShdw blurRad="57150" dist="19050" dir="5400000" algn="ctr" rotWithShape="0">
                <a:srgbClr val="000000">
                  <a:alpha val="63000"/>
                </a:srgbClr>
              </a:outerShdw>
            </a:effectLst>
          </c:spPr>
          <c:marker>
            <c:symbol val="circle"/>
            <c:size val="6"/>
            <c:spPr>
              <a:solidFill>
                <a:schemeClr val="accent6">
                  <a:lumMod val="75000"/>
                </a:schemeClr>
              </a:solidFill>
              <a:ln w="9525" cap="rnd">
                <a:solidFill>
                  <a:schemeClr val="accent6">
                    <a:lumMod val="75000"/>
                  </a:schemeClr>
                </a:solidFill>
                <a:round/>
              </a:ln>
              <a:effectLst>
                <a:outerShdw blurRad="57150" dist="19050" dir="5400000" algn="ctr" rotWithShape="0">
                  <a:srgbClr val="000000">
                    <a:alpha val="63000"/>
                  </a:srgbClr>
                </a:outerShdw>
              </a:effectLst>
            </c:spPr>
          </c:marker>
          <c:xVal>
            <c:numRef>
              <c:f>'20%'!$B$2:$B$17</c:f>
              <c:numCache>
                <c:formatCode>General</c:formatCode>
                <c:ptCount val="16"/>
                <c:pt idx="0">
                  <c:v>0</c:v>
                </c:pt>
                <c:pt idx="1">
                  <c:v>1</c:v>
                </c:pt>
                <c:pt idx="2">
                  <c:v>2</c:v>
                </c:pt>
                <c:pt idx="3">
                  <c:v>4</c:v>
                </c:pt>
                <c:pt idx="4">
                  <c:v>6</c:v>
                </c:pt>
                <c:pt idx="5">
                  <c:v>8.5</c:v>
                </c:pt>
                <c:pt idx="6">
                  <c:v>11.5</c:v>
                </c:pt>
                <c:pt idx="7">
                  <c:v>14.5</c:v>
                </c:pt>
                <c:pt idx="8">
                  <c:v>18</c:v>
                </c:pt>
                <c:pt idx="9">
                  <c:v>22</c:v>
                </c:pt>
                <c:pt idx="10">
                  <c:v>26</c:v>
                </c:pt>
                <c:pt idx="11">
                  <c:v>28.5</c:v>
                </c:pt>
                <c:pt idx="12">
                  <c:v>31.5</c:v>
                </c:pt>
                <c:pt idx="13">
                  <c:v>34.5</c:v>
                </c:pt>
                <c:pt idx="14">
                  <c:v>37.5</c:v>
                </c:pt>
                <c:pt idx="15">
                  <c:v>40.5</c:v>
                </c:pt>
              </c:numCache>
            </c:numRef>
          </c:xVal>
          <c:yVal>
            <c:numRef>
              <c:f>'20%'!$D$2:$D$17</c:f>
              <c:numCache>
                <c:formatCode>General</c:formatCode>
                <c:ptCount val="16"/>
                <c:pt idx="0">
                  <c:v>2300</c:v>
                </c:pt>
                <c:pt idx="1">
                  <c:v>2500</c:v>
                </c:pt>
                <c:pt idx="2">
                  <c:v>2700</c:v>
                </c:pt>
                <c:pt idx="3">
                  <c:v>2900</c:v>
                </c:pt>
                <c:pt idx="4">
                  <c:v>3050</c:v>
                </c:pt>
                <c:pt idx="5">
                  <c:v>3175</c:v>
                </c:pt>
                <c:pt idx="6">
                  <c:v>3300</c:v>
                </c:pt>
                <c:pt idx="7">
                  <c:v>3425</c:v>
                </c:pt>
                <c:pt idx="8">
                  <c:v>3550</c:v>
                </c:pt>
                <c:pt idx="9">
                  <c:v>3650</c:v>
                </c:pt>
                <c:pt idx="10">
                  <c:v>3750</c:v>
                </c:pt>
                <c:pt idx="11">
                  <c:v>3825</c:v>
                </c:pt>
                <c:pt idx="12">
                  <c:v>3900</c:v>
                </c:pt>
                <c:pt idx="13">
                  <c:v>3950</c:v>
                </c:pt>
                <c:pt idx="14">
                  <c:v>3975</c:v>
                </c:pt>
                <c:pt idx="15">
                  <c:v>4000</c:v>
                </c:pt>
              </c:numCache>
            </c:numRef>
          </c:yVal>
          <c:smooth val="1"/>
          <c:extLst>
            <c:ext xmlns:c16="http://schemas.microsoft.com/office/drawing/2014/chart" uri="{C3380CC4-5D6E-409C-BE32-E72D297353CC}">
              <c16:uniqueId val="{00000001-BAAA-459E-81F3-0D4A36EFC52E}"/>
            </c:ext>
          </c:extLst>
        </c:ser>
        <c:dLbls>
          <c:showLegendKey val="0"/>
          <c:showVal val="0"/>
          <c:showCatName val="0"/>
          <c:showSerName val="0"/>
          <c:showPercent val="0"/>
          <c:showBubbleSize val="0"/>
        </c:dLbls>
        <c:axId val="438148736"/>
        <c:axId val="438153656"/>
      </c:scatterChart>
      <c:valAx>
        <c:axId val="438148736"/>
        <c:scaling>
          <c:orientation val="minMax"/>
        </c:scaling>
        <c:delete val="0"/>
        <c:axPos val="b"/>
        <c:majorGridlines>
          <c:spPr>
            <a:ln w="9525" cap="flat" cmpd="sng" algn="ctr">
              <a:noFill/>
              <a:round/>
            </a:ln>
            <a:effectLst/>
          </c:spPr>
        </c:majorGridlines>
        <c:title>
          <c:tx>
            <c:rich>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fr-FR"/>
                  <a:t>Ancienneté</a:t>
                </a:r>
                <a:r>
                  <a:rPr lang="fr-FR" baseline="0"/>
                  <a:t> en années</a:t>
                </a:r>
                <a:endParaRPr lang="fr-FR"/>
              </a:p>
            </c:rich>
          </c:tx>
          <c:layout>
            <c:manualLayout>
              <c:xMode val="edge"/>
              <c:yMode val="edge"/>
              <c:x val="0.41678417877917956"/>
              <c:y val="0.882433153895654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title>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38153656"/>
        <c:crosses val="autoZero"/>
        <c:crossBetween val="midCat"/>
        <c:majorUnit val="1"/>
      </c:valAx>
      <c:valAx>
        <c:axId val="438153656"/>
        <c:scaling>
          <c:orientation val="minMax"/>
          <c:min val="18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fr-FR"/>
                  <a:t>Salaire brut mensuel</a:t>
                </a:r>
              </a:p>
            </c:rich>
          </c:tx>
          <c:layout>
            <c:manualLayout>
              <c:xMode val="edge"/>
              <c:yMode val="edge"/>
              <c:x val="5.792228323255369E-2"/>
              <c:y val="0.36316869569657434"/>
            </c:manualLayout>
          </c:layout>
          <c:overlay val="0"/>
          <c:spPr>
            <a:noFill/>
            <a:ln>
              <a:noFill/>
            </a:ln>
            <a:effectLst/>
          </c:spPr>
          <c:txPr>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38148736"/>
        <c:crosses val="autoZero"/>
        <c:crossBetween val="midCat"/>
      </c:valAx>
      <c:spPr>
        <a:noFill/>
        <a:ln>
          <a:noFill/>
        </a:ln>
        <a:effectLst/>
      </c:spPr>
    </c:plotArea>
    <c:legend>
      <c:legendPos val="r"/>
      <c:layout>
        <c:manualLayout>
          <c:xMode val="edge"/>
          <c:yMode val="edge"/>
          <c:x val="0.6751056955349094"/>
          <c:y val="2.5891616489115355E-2"/>
          <c:w val="0.11626102540114459"/>
          <c:h val="0.1072841585489201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0"/>
    <c:dispBlanksAs val="span"/>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3321335841280996E-2"/>
          <c:y val="1.169237857806959E-2"/>
          <c:w val="0.86486351706036746"/>
          <c:h val="0.92549397011648049"/>
        </c:manualLayout>
      </c:layout>
      <c:scatterChart>
        <c:scatterStyle val="lineMarker"/>
        <c:varyColors val="0"/>
        <c:ser>
          <c:idx val="0"/>
          <c:order val="0"/>
          <c:tx>
            <c:strRef>
              <c:f>Revalo!$C$1</c:f>
              <c:strCache>
                <c:ptCount val="1"/>
                <c:pt idx="0">
                  <c:v>PPCR</c:v>
                </c:pt>
              </c:strCache>
            </c:strRef>
          </c:tx>
          <c:spPr>
            <a:ln w="25400" cap="rnd">
              <a:solidFill>
                <a:srgbClr val="92D050"/>
              </a:solidFill>
              <a:round/>
            </a:ln>
            <a:effectLst>
              <a:outerShdw blurRad="57150" dist="19050" dir="5400000" algn="ctr" rotWithShape="0">
                <a:srgbClr val="000000">
                  <a:alpha val="63000"/>
                </a:srgbClr>
              </a:outerShdw>
            </a:effectLst>
          </c:spPr>
          <c:marker>
            <c:symbol val="circle"/>
            <c:size val="6"/>
            <c:spPr>
              <a:solidFill>
                <a:srgbClr val="92D050"/>
              </a:solidFill>
              <a:ln w="9525" cap="rnd">
                <a:solidFill>
                  <a:srgbClr val="92D050"/>
                </a:solidFill>
                <a:round/>
              </a:ln>
              <a:effectLst>
                <a:outerShdw blurRad="57150" dist="19050" dir="5400000" algn="ctr" rotWithShape="0">
                  <a:srgbClr val="000000">
                    <a:alpha val="63000"/>
                  </a:srgbClr>
                </a:outerShdw>
              </a:effectLst>
            </c:spPr>
          </c:marker>
          <c:xVal>
            <c:numRef>
              <c:f>Revalo!$B$2:$B$17</c:f>
              <c:numCache>
                <c:formatCode>General</c:formatCode>
                <c:ptCount val="16"/>
                <c:pt idx="0">
                  <c:v>0</c:v>
                </c:pt>
                <c:pt idx="1">
                  <c:v>1</c:v>
                </c:pt>
                <c:pt idx="2">
                  <c:v>2</c:v>
                </c:pt>
                <c:pt idx="3">
                  <c:v>4</c:v>
                </c:pt>
                <c:pt idx="4">
                  <c:v>6</c:v>
                </c:pt>
                <c:pt idx="5">
                  <c:v>8.5</c:v>
                </c:pt>
                <c:pt idx="6">
                  <c:v>11.5</c:v>
                </c:pt>
                <c:pt idx="7">
                  <c:v>14.5</c:v>
                </c:pt>
                <c:pt idx="8">
                  <c:v>18</c:v>
                </c:pt>
                <c:pt idx="9">
                  <c:v>22</c:v>
                </c:pt>
                <c:pt idx="10">
                  <c:v>26</c:v>
                </c:pt>
                <c:pt idx="11">
                  <c:v>28.5</c:v>
                </c:pt>
                <c:pt idx="12">
                  <c:v>31.5</c:v>
                </c:pt>
                <c:pt idx="13">
                  <c:v>34.5</c:v>
                </c:pt>
                <c:pt idx="14">
                  <c:v>37.5</c:v>
                </c:pt>
                <c:pt idx="15">
                  <c:v>40.5</c:v>
                </c:pt>
              </c:numCache>
            </c:numRef>
          </c:xVal>
          <c:yVal>
            <c:numRef>
              <c:f>Revalo!$C$2:$C$17</c:f>
              <c:numCache>
                <c:formatCode>General</c:formatCode>
                <c:ptCount val="16"/>
                <c:pt idx="0">
                  <c:v>1827</c:v>
                </c:pt>
                <c:pt idx="1">
                  <c:v>2066</c:v>
                </c:pt>
                <c:pt idx="2">
                  <c:v>2099</c:v>
                </c:pt>
                <c:pt idx="3">
                  <c:v>2160</c:v>
                </c:pt>
                <c:pt idx="4">
                  <c:v>2230</c:v>
                </c:pt>
                <c:pt idx="5">
                  <c:v>2305</c:v>
                </c:pt>
                <c:pt idx="6">
                  <c:v>2432</c:v>
                </c:pt>
                <c:pt idx="7">
                  <c:v>2610</c:v>
                </c:pt>
                <c:pt idx="8">
                  <c:v>2764</c:v>
                </c:pt>
                <c:pt idx="9">
                  <c:v>2947</c:v>
                </c:pt>
                <c:pt idx="10">
                  <c:v>3153</c:v>
                </c:pt>
                <c:pt idx="11">
                  <c:v>3350</c:v>
                </c:pt>
                <c:pt idx="12">
                  <c:v>3575</c:v>
                </c:pt>
                <c:pt idx="13">
                  <c:v>3776</c:v>
                </c:pt>
                <c:pt idx="14">
                  <c:v>3847</c:v>
                </c:pt>
                <c:pt idx="15">
                  <c:v>3847</c:v>
                </c:pt>
              </c:numCache>
            </c:numRef>
          </c:yVal>
          <c:smooth val="0"/>
          <c:extLst>
            <c:ext xmlns:c16="http://schemas.microsoft.com/office/drawing/2014/chart" uri="{C3380CC4-5D6E-409C-BE32-E72D297353CC}">
              <c16:uniqueId val="{00000000-74C7-4A68-8390-328EE3727703}"/>
            </c:ext>
          </c:extLst>
        </c:ser>
        <c:ser>
          <c:idx val="1"/>
          <c:order val="1"/>
          <c:tx>
            <c:strRef>
              <c:f>Revalo!$D$1</c:f>
              <c:strCache>
                <c:ptCount val="1"/>
                <c:pt idx="0">
                  <c:v>2021</c:v>
                </c:pt>
              </c:strCache>
            </c:strRef>
          </c:tx>
          <c:spPr>
            <a:ln w="25400" cap="rnd">
              <a:solidFill>
                <a:schemeClr val="accent6">
                  <a:lumMod val="75000"/>
                </a:schemeClr>
              </a:solidFill>
              <a:round/>
            </a:ln>
            <a:effectLst>
              <a:outerShdw blurRad="57150" dist="19050" dir="5400000" algn="ctr" rotWithShape="0">
                <a:srgbClr val="000000">
                  <a:alpha val="63000"/>
                </a:srgbClr>
              </a:outerShdw>
            </a:effectLst>
          </c:spPr>
          <c:marker>
            <c:symbol val="circle"/>
            <c:size val="6"/>
            <c:spPr>
              <a:solidFill>
                <a:schemeClr val="accent6">
                  <a:lumMod val="75000"/>
                </a:schemeClr>
              </a:solidFill>
              <a:ln w="9525" cap="rnd">
                <a:solidFill>
                  <a:schemeClr val="accent6">
                    <a:lumMod val="75000"/>
                  </a:schemeClr>
                </a:solidFill>
                <a:round/>
              </a:ln>
              <a:effectLst>
                <a:outerShdw blurRad="57150" dist="19050" dir="5400000" algn="ctr" rotWithShape="0">
                  <a:srgbClr val="000000">
                    <a:alpha val="63000"/>
                  </a:srgbClr>
                </a:outerShdw>
              </a:effectLst>
            </c:spPr>
          </c:marker>
          <c:xVal>
            <c:numRef>
              <c:f>Revalo!$B$2:$B$17</c:f>
              <c:numCache>
                <c:formatCode>General</c:formatCode>
                <c:ptCount val="16"/>
                <c:pt idx="0">
                  <c:v>0</c:v>
                </c:pt>
                <c:pt idx="1">
                  <c:v>1</c:v>
                </c:pt>
                <c:pt idx="2">
                  <c:v>2</c:v>
                </c:pt>
                <c:pt idx="3">
                  <c:v>4</c:v>
                </c:pt>
                <c:pt idx="4">
                  <c:v>6</c:v>
                </c:pt>
                <c:pt idx="5">
                  <c:v>8.5</c:v>
                </c:pt>
                <c:pt idx="6">
                  <c:v>11.5</c:v>
                </c:pt>
                <c:pt idx="7">
                  <c:v>14.5</c:v>
                </c:pt>
                <c:pt idx="8">
                  <c:v>18</c:v>
                </c:pt>
                <c:pt idx="9">
                  <c:v>22</c:v>
                </c:pt>
                <c:pt idx="10">
                  <c:v>26</c:v>
                </c:pt>
                <c:pt idx="11">
                  <c:v>28.5</c:v>
                </c:pt>
                <c:pt idx="12">
                  <c:v>31.5</c:v>
                </c:pt>
                <c:pt idx="13">
                  <c:v>34.5</c:v>
                </c:pt>
                <c:pt idx="14">
                  <c:v>37.5</c:v>
                </c:pt>
                <c:pt idx="15">
                  <c:v>40.5</c:v>
                </c:pt>
              </c:numCache>
            </c:numRef>
          </c:xVal>
          <c:yVal>
            <c:numRef>
              <c:f>Revalo!$D$2:$D$17</c:f>
              <c:numCache>
                <c:formatCode>General</c:formatCode>
                <c:ptCount val="16"/>
                <c:pt idx="0">
                  <c:v>1827</c:v>
                </c:pt>
                <c:pt idx="1">
                  <c:v>2183</c:v>
                </c:pt>
                <c:pt idx="2">
                  <c:v>2203</c:v>
                </c:pt>
                <c:pt idx="3">
                  <c:v>2235</c:v>
                </c:pt>
                <c:pt idx="4">
                  <c:v>2288</c:v>
                </c:pt>
                <c:pt idx="5">
                  <c:v>2347</c:v>
                </c:pt>
                <c:pt idx="6">
                  <c:v>2474</c:v>
                </c:pt>
                <c:pt idx="7">
                  <c:v>2610</c:v>
                </c:pt>
                <c:pt idx="8">
                  <c:v>2764</c:v>
                </c:pt>
                <c:pt idx="9">
                  <c:v>2947</c:v>
                </c:pt>
                <c:pt idx="10">
                  <c:v>3153</c:v>
                </c:pt>
                <c:pt idx="11">
                  <c:v>3350</c:v>
                </c:pt>
                <c:pt idx="12">
                  <c:v>3575</c:v>
                </c:pt>
                <c:pt idx="13">
                  <c:v>3776</c:v>
                </c:pt>
                <c:pt idx="14">
                  <c:v>3847</c:v>
                </c:pt>
                <c:pt idx="15">
                  <c:v>3847</c:v>
                </c:pt>
              </c:numCache>
            </c:numRef>
          </c:yVal>
          <c:smooth val="0"/>
          <c:extLst>
            <c:ext xmlns:c16="http://schemas.microsoft.com/office/drawing/2014/chart" uri="{C3380CC4-5D6E-409C-BE32-E72D297353CC}">
              <c16:uniqueId val="{00000001-74C7-4A68-8390-328EE3727703}"/>
            </c:ext>
          </c:extLst>
        </c:ser>
        <c:ser>
          <c:idx val="2"/>
          <c:order val="2"/>
          <c:tx>
            <c:strRef>
              <c:f>Revalo!$E$1</c:f>
              <c:strCache>
                <c:ptCount val="1"/>
                <c:pt idx="0">
                  <c:v>2022</c:v>
                </c:pt>
              </c:strCache>
            </c:strRef>
          </c:tx>
          <c:spPr>
            <a:ln w="12700" cap="rnd">
              <a:solidFill>
                <a:srgbClr val="0070C0">
                  <a:alpha val="88000"/>
                </a:srgbClr>
              </a:solidFill>
              <a:round/>
            </a:ln>
            <a:effectLst>
              <a:outerShdw blurRad="57150" dist="19050" dir="5400000" algn="ctr" rotWithShape="0">
                <a:srgbClr val="000000">
                  <a:alpha val="63000"/>
                </a:srgbClr>
              </a:outerShdw>
            </a:effectLst>
          </c:spPr>
          <c:marker>
            <c:symbol val="circle"/>
            <c:size val="6"/>
            <c:spPr>
              <a:solidFill>
                <a:srgbClr val="0070C0"/>
              </a:solidFill>
              <a:ln w="9525" cap="rnd">
                <a:solidFill>
                  <a:srgbClr val="0070C0"/>
                </a:solidFill>
                <a:round/>
              </a:ln>
              <a:effectLst>
                <a:outerShdw blurRad="57150" dist="19050" dir="5400000" algn="ctr" rotWithShape="0">
                  <a:srgbClr val="000000">
                    <a:alpha val="63000"/>
                  </a:srgbClr>
                </a:outerShdw>
              </a:effectLst>
            </c:spPr>
          </c:marker>
          <c:xVal>
            <c:numRef>
              <c:f>Revalo!$B$2:$B$17</c:f>
              <c:numCache>
                <c:formatCode>General</c:formatCode>
                <c:ptCount val="16"/>
                <c:pt idx="0">
                  <c:v>0</c:v>
                </c:pt>
                <c:pt idx="1">
                  <c:v>1</c:v>
                </c:pt>
                <c:pt idx="2">
                  <c:v>2</c:v>
                </c:pt>
                <c:pt idx="3">
                  <c:v>4</c:v>
                </c:pt>
                <c:pt idx="4">
                  <c:v>6</c:v>
                </c:pt>
                <c:pt idx="5">
                  <c:v>8.5</c:v>
                </c:pt>
                <c:pt idx="6">
                  <c:v>11.5</c:v>
                </c:pt>
                <c:pt idx="7">
                  <c:v>14.5</c:v>
                </c:pt>
                <c:pt idx="8">
                  <c:v>18</c:v>
                </c:pt>
                <c:pt idx="9">
                  <c:v>22</c:v>
                </c:pt>
                <c:pt idx="10">
                  <c:v>26</c:v>
                </c:pt>
                <c:pt idx="11">
                  <c:v>28.5</c:v>
                </c:pt>
                <c:pt idx="12">
                  <c:v>31.5</c:v>
                </c:pt>
                <c:pt idx="13">
                  <c:v>34.5</c:v>
                </c:pt>
                <c:pt idx="14">
                  <c:v>37.5</c:v>
                </c:pt>
                <c:pt idx="15">
                  <c:v>40.5</c:v>
                </c:pt>
              </c:numCache>
            </c:numRef>
          </c:xVal>
          <c:yVal>
            <c:numRef>
              <c:f>Revalo!$E$2:$E$17</c:f>
              <c:numCache>
                <c:formatCode>General</c:formatCode>
                <c:ptCount val="16"/>
                <c:pt idx="0">
                  <c:v>1827</c:v>
                </c:pt>
                <c:pt idx="1">
                  <c:v>2250</c:v>
                </c:pt>
                <c:pt idx="2">
                  <c:v>2270</c:v>
                </c:pt>
                <c:pt idx="3">
                  <c:v>2285</c:v>
                </c:pt>
                <c:pt idx="4">
                  <c:v>2321</c:v>
                </c:pt>
                <c:pt idx="5">
                  <c:v>2380</c:v>
                </c:pt>
                <c:pt idx="6">
                  <c:v>2507</c:v>
                </c:pt>
                <c:pt idx="7">
                  <c:v>2643</c:v>
                </c:pt>
                <c:pt idx="8">
                  <c:v>2797</c:v>
                </c:pt>
                <c:pt idx="9">
                  <c:v>2947</c:v>
                </c:pt>
                <c:pt idx="10">
                  <c:v>3153</c:v>
                </c:pt>
                <c:pt idx="11">
                  <c:v>3350</c:v>
                </c:pt>
                <c:pt idx="12">
                  <c:v>3575</c:v>
                </c:pt>
                <c:pt idx="13">
                  <c:v>3776</c:v>
                </c:pt>
                <c:pt idx="14">
                  <c:v>3847</c:v>
                </c:pt>
                <c:pt idx="15">
                  <c:v>3847</c:v>
                </c:pt>
              </c:numCache>
            </c:numRef>
          </c:yVal>
          <c:smooth val="0"/>
          <c:extLst>
            <c:ext xmlns:c16="http://schemas.microsoft.com/office/drawing/2014/chart" uri="{C3380CC4-5D6E-409C-BE32-E72D297353CC}">
              <c16:uniqueId val="{00000002-74C7-4A68-8390-328EE3727703}"/>
            </c:ext>
          </c:extLst>
        </c:ser>
        <c:ser>
          <c:idx val="3"/>
          <c:order val="3"/>
          <c:tx>
            <c:strRef>
              <c:f>Revalo!$F$1</c:f>
              <c:strCache>
                <c:ptCount val="1"/>
                <c:pt idx="0">
                  <c:v>Souhaitée</c:v>
                </c:pt>
              </c:strCache>
            </c:strRef>
          </c:tx>
          <c:spPr>
            <a:ln w="9525" cap="rnd">
              <a:solidFill>
                <a:schemeClr val="accent4"/>
              </a:solidFill>
              <a:round/>
            </a:ln>
            <a:effectLst>
              <a:outerShdw blurRad="57150" dist="19050" dir="5400000" algn="ctr" rotWithShape="0">
                <a:srgbClr val="000000">
                  <a:alpha val="63000"/>
                </a:srgbClr>
              </a:outerShdw>
            </a:effectLst>
          </c:spPr>
          <c:marker>
            <c:symbol val="circle"/>
            <c:size val="6"/>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w="9525" cap="rnd">
                <a:solidFill>
                  <a:schemeClr val="accent4"/>
                </a:solidFill>
                <a:round/>
              </a:ln>
              <a:effectLst>
                <a:outerShdw blurRad="57150" dist="19050" dir="5400000" algn="ctr" rotWithShape="0">
                  <a:srgbClr val="000000">
                    <a:alpha val="63000"/>
                  </a:srgbClr>
                </a:outerShdw>
              </a:effectLst>
            </c:spPr>
          </c:marker>
          <c:xVal>
            <c:numRef>
              <c:f>Revalo!$B$2:$B$17</c:f>
              <c:numCache>
                <c:formatCode>General</c:formatCode>
                <c:ptCount val="16"/>
                <c:pt idx="0">
                  <c:v>0</c:v>
                </c:pt>
                <c:pt idx="1">
                  <c:v>1</c:v>
                </c:pt>
                <c:pt idx="2">
                  <c:v>2</c:v>
                </c:pt>
                <c:pt idx="3">
                  <c:v>4</c:v>
                </c:pt>
                <c:pt idx="4">
                  <c:v>6</c:v>
                </c:pt>
                <c:pt idx="5">
                  <c:v>8.5</c:v>
                </c:pt>
                <c:pt idx="6">
                  <c:v>11.5</c:v>
                </c:pt>
                <c:pt idx="7">
                  <c:v>14.5</c:v>
                </c:pt>
                <c:pt idx="8">
                  <c:v>18</c:v>
                </c:pt>
                <c:pt idx="9">
                  <c:v>22</c:v>
                </c:pt>
                <c:pt idx="10">
                  <c:v>26</c:v>
                </c:pt>
                <c:pt idx="11">
                  <c:v>28.5</c:v>
                </c:pt>
                <c:pt idx="12">
                  <c:v>31.5</c:v>
                </c:pt>
                <c:pt idx="13">
                  <c:v>34.5</c:v>
                </c:pt>
                <c:pt idx="14">
                  <c:v>37.5</c:v>
                </c:pt>
                <c:pt idx="15">
                  <c:v>40.5</c:v>
                </c:pt>
              </c:numCache>
            </c:numRef>
          </c:xVal>
          <c:yVal>
            <c:numRef>
              <c:f>Revalo!$F$2:$F$17</c:f>
              <c:numCache>
                <c:formatCode>General</c:formatCode>
                <c:ptCount val="16"/>
                <c:pt idx="0">
                  <c:v>2300</c:v>
                </c:pt>
                <c:pt idx="1">
                  <c:v>2500</c:v>
                </c:pt>
                <c:pt idx="2">
                  <c:v>2700</c:v>
                </c:pt>
                <c:pt idx="3">
                  <c:v>2900</c:v>
                </c:pt>
                <c:pt idx="4">
                  <c:v>3050</c:v>
                </c:pt>
                <c:pt idx="5">
                  <c:v>3175</c:v>
                </c:pt>
                <c:pt idx="6">
                  <c:v>3300</c:v>
                </c:pt>
                <c:pt idx="7">
                  <c:v>3425</c:v>
                </c:pt>
                <c:pt idx="8">
                  <c:v>3550</c:v>
                </c:pt>
                <c:pt idx="9">
                  <c:v>3650</c:v>
                </c:pt>
                <c:pt idx="10">
                  <c:v>3750</c:v>
                </c:pt>
                <c:pt idx="11">
                  <c:v>3825</c:v>
                </c:pt>
                <c:pt idx="12">
                  <c:v>3900</c:v>
                </c:pt>
                <c:pt idx="13">
                  <c:v>3950</c:v>
                </c:pt>
                <c:pt idx="14">
                  <c:v>3975</c:v>
                </c:pt>
                <c:pt idx="15">
                  <c:v>4000</c:v>
                </c:pt>
              </c:numCache>
            </c:numRef>
          </c:yVal>
          <c:smooth val="0"/>
          <c:extLst>
            <c:ext xmlns:c16="http://schemas.microsoft.com/office/drawing/2014/chart" uri="{C3380CC4-5D6E-409C-BE32-E72D297353CC}">
              <c16:uniqueId val="{00000003-74C7-4A68-8390-328EE3727703}"/>
            </c:ext>
          </c:extLst>
        </c:ser>
        <c:dLbls>
          <c:showLegendKey val="0"/>
          <c:showVal val="0"/>
          <c:showCatName val="0"/>
          <c:showSerName val="0"/>
          <c:showPercent val="0"/>
          <c:showBubbleSize val="0"/>
        </c:dLbls>
        <c:axId val="438148736"/>
        <c:axId val="438153656"/>
      </c:scatterChart>
      <c:valAx>
        <c:axId val="438148736"/>
        <c:scaling>
          <c:orientation val="minMax"/>
        </c:scaling>
        <c:delete val="0"/>
        <c:axPos val="b"/>
        <c:majorGridlines>
          <c:spPr>
            <a:ln w="9525" cap="flat" cmpd="sng" algn="ctr">
              <a:noFill/>
              <a:round/>
            </a:ln>
            <a:effectLst/>
          </c:spPr>
        </c:majorGridlines>
        <c:title>
          <c:tx>
            <c:rich>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fr-FR"/>
                  <a:t>Ancienneté</a:t>
                </a:r>
                <a:r>
                  <a:rPr lang="fr-FR" baseline="0"/>
                  <a:t> en années</a:t>
                </a:r>
                <a:endParaRPr lang="fr-FR"/>
              </a:p>
            </c:rich>
          </c:tx>
          <c:layout>
            <c:manualLayout>
              <c:xMode val="edge"/>
              <c:yMode val="edge"/>
              <c:x val="0.41678417877917956"/>
              <c:y val="0.882433153895654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title>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38153656"/>
        <c:crosses val="autoZero"/>
        <c:crossBetween val="midCat"/>
        <c:majorUnit val="1"/>
      </c:valAx>
      <c:valAx>
        <c:axId val="438153656"/>
        <c:scaling>
          <c:orientation val="minMax"/>
          <c:min val="18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fr-FR"/>
                  <a:t>Salaire brut mensuel</a:t>
                </a:r>
              </a:p>
            </c:rich>
          </c:tx>
          <c:layout>
            <c:manualLayout>
              <c:xMode val="edge"/>
              <c:yMode val="edge"/>
              <c:x val="5.792228323255369E-2"/>
              <c:y val="0.36316869569657434"/>
            </c:manualLayout>
          </c:layout>
          <c:overlay val="0"/>
          <c:spPr>
            <a:noFill/>
            <a:ln>
              <a:noFill/>
            </a:ln>
            <a:effectLst/>
          </c:spPr>
          <c:txPr>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38148736"/>
        <c:crosses val="autoZero"/>
        <c:crossBetween val="midCat"/>
      </c:valAx>
      <c:spPr>
        <a:noFill/>
        <a:ln>
          <a:noFill/>
        </a:ln>
        <a:effectLst/>
      </c:spPr>
    </c:plotArea>
    <c:legend>
      <c:legendPos val="r"/>
      <c:layout>
        <c:manualLayout>
          <c:xMode val="edge"/>
          <c:yMode val="edge"/>
          <c:x val="0.76560929994706606"/>
          <c:y val="0.34358225741114501"/>
          <c:w val="0.12071394344995037"/>
          <c:h val="0.21881910238467123"/>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0"/>
    <c:dispBlanksAs val="span"/>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3">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9525" cap="rnd">
        <a:solidFill>
          <a:schemeClr val="phClr"/>
        </a:solidFill>
        <a:round/>
      </a:ln>
    </cs:spPr>
  </cs:dataPointLine>
  <cs:dataPointMarker>
    <cs:lnRef idx="0">
      <cs:styleClr val="auto"/>
    </cs:lnRef>
    <cs:fillRef idx="3">
      <cs:styleClr val="auto"/>
    </cs:fillRef>
    <cs:effectRef idx="3"/>
    <cs:fontRef idx="minor">
      <a:schemeClr val="tx1"/>
    </cs:fontRef>
    <cs:spPr>
      <a:ln w="9525" cap="rnd">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343">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9525" cap="rnd">
        <a:solidFill>
          <a:schemeClr val="phClr"/>
        </a:solidFill>
        <a:round/>
      </a:ln>
    </cs:spPr>
  </cs:dataPointLine>
  <cs:dataPointMarker>
    <cs:lnRef idx="0">
      <cs:styleClr val="auto"/>
    </cs:lnRef>
    <cs:fillRef idx="3">
      <cs:styleClr val="auto"/>
    </cs:fillRef>
    <cs:effectRef idx="3"/>
    <cs:fontRef idx="minor">
      <a:schemeClr val="tx1"/>
    </cs:fontRef>
    <cs:spPr>
      <a:ln w="9525" cap="rnd">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343">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9525" cap="rnd">
        <a:solidFill>
          <a:schemeClr val="phClr"/>
        </a:solidFill>
        <a:round/>
      </a:ln>
    </cs:spPr>
  </cs:dataPointLine>
  <cs:dataPointMarker>
    <cs:lnRef idx="0">
      <cs:styleClr val="auto"/>
    </cs:lnRef>
    <cs:fillRef idx="3">
      <cs:styleClr val="auto"/>
    </cs:fillRef>
    <cs:effectRef idx="3"/>
    <cs:fontRef idx="minor">
      <a:schemeClr val="tx1"/>
    </cs:fontRef>
    <cs:spPr>
      <a:ln w="9525" cap="rnd">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E7BFF42-F8C0-4972-A03E-F96EFAD80020}"/>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16E94553-03BE-44EA-9DA4-EC41DF080E8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04268932-B799-40FA-9357-0742ACC0AB05}"/>
              </a:ext>
            </a:extLst>
          </p:cNvPr>
          <p:cNvSpPr>
            <a:spLocks noGrp="1"/>
          </p:cNvSpPr>
          <p:nvPr>
            <p:ph type="dt" sz="half" idx="10"/>
          </p:nvPr>
        </p:nvSpPr>
        <p:spPr/>
        <p:txBody>
          <a:bodyPr/>
          <a:lstStyle/>
          <a:p>
            <a:fld id="{C4D91349-3DFF-4DA8-8C3C-EBAB2C2B2D7B}" type="datetimeFigureOut">
              <a:rPr lang="fr-FR" smtClean="0"/>
              <a:t>08/10/2021</a:t>
            </a:fld>
            <a:endParaRPr lang="fr-FR"/>
          </a:p>
        </p:txBody>
      </p:sp>
      <p:sp>
        <p:nvSpPr>
          <p:cNvPr id="5" name="Espace réservé du pied de page 4">
            <a:extLst>
              <a:ext uri="{FF2B5EF4-FFF2-40B4-BE49-F238E27FC236}">
                <a16:creationId xmlns:a16="http://schemas.microsoft.com/office/drawing/2014/main" id="{1BFCB721-739B-4088-BA97-58ABB9959B3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B644F53-1F8D-4F77-B05B-52E5AB17CAAD}"/>
              </a:ext>
            </a:extLst>
          </p:cNvPr>
          <p:cNvSpPr>
            <a:spLocks noGrp="1"/>
          </p:cNvSpPr>
          <p:nvPr>
            <p:ph type="sldNum" sz="quarter" idx="12"/>
          </p:nvPr>
        </p:nvSpPr>
        <p:spPr/>
        <p:txBody>
          <a:bodyPr/>
          <a:lstStyle/>
          <a:p>
            <a:fld id="{B7982DE4-A317-4371-892D-C9154BD893AA}" type="slidenum">
              <a:rPr lang="fr-FR" smtClean="0"/>
              <a:t>‹N°›</a:t>
            </a:fld>
            <a:endParaRPr lang="fr-FR"/>
          </a:p>
        </p:txBody>
      </p:sp>
    </p:spTree>
    <p:extLst>
      <p:ext uri="{BB962C8B-B14F-4D97-AF65-F5344CB8AC3E}">
        <p14:creationId xmlns:p14="http://schemas.microsoft.com/office/powerpoint/2010/main" val="17544617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F9F9DFB-F263-4F8B-966D-E4E89D739AC8}"/>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BCA7FC8C-2B9F-4121-AD8F-3B2EAFE52C04}"/>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1562682-0367-405E-943B-9266B518FCE3}"/>
              </a:ext>
            </a:extLst>
          </p:cNvPr>
          <p:cNvSpPr>
            <a:spLocks noGrp="1"/>
          </p:cNvSpPr>
          <p:nvPr>
            <p:ph type="dt" sz="half" idx="10"/>
          </p:nvPr>
        </p:nvSpPr>
        <p:spPr/>
        <p:txBody>
          <a:bodyPr/>
          <a:lstStyle/>
          <a:p>
            <a:fld id="{C4D91349-3DFF-4DA8-8C3C-EBAB2C2B2D7B}" type="datetimeFigureOut">
              <a:rPr lang="fr-FR" smtClean="0"/>
              <a:t>08/10/2021</a:t>
            </a:fld>
            <a:endParaRPr lang="fr-FR"/>
          </a:p>
        </p:txBody>
      </p:sp>
      <p:sp>
        <p:nvSpPr>
          <p:cNvPr id="5" name="Espace réservé du pied de page 4">
            <a:extLst>
              <a:ext uri="{FF2B5EF4-FFF2-40B4-BE49-F238E27FC236}">
                <a16:creationId xmlns:a16="http://schemas.microsoft.com/office/drawing/2014/main" id="{EDFC7E2F-C21D-4EC5-AFFF-B7597C22D9D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D8E3D93-9EE0-4C77-867F-CCF079997542}"/>
              </a:ext>
            </a:extLst>
          </p:cNvPr>
          <p:cNvSpPr>
            <a:spLocks noGrp="1"/>
          </p:cNvSpPr>
          <p:nvPr>
            <p:ph type="sldNum" sz="quarter" idx="12"/>
          </p:nvPr>
        </p:nvSpPr>
        <p:spPr/>
        <p:txBody>
          <a:bodyPr/>
          <a:lstStyle/>
          <a:p>
            <a:fld id="{B7982DE4-A317-4371-892D-C9154BD893AA}" type="slidenum">
              <a:rPr lang="fr-FR" smtClean="0"/>
              <a:t>‹N°›</a:t>
            </a:fld>
            <a:endParaRPr lang="fr-FR"/>
          </a:p>
        </p:txBody>
      </p:sp>
    </p:spTree>
    <p:extLst>
      <p:ext uri="{BB962C8B-B14F-4D97-AF65-F5344CB8AC3E}">
        <p14:creationId xmlns:p14="http://schemas.microsoft.com/office/powerpoint/2010/main" val="33652784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03BB1F31-4790-4141-AB4B-03E483CE84CA}"/>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F0DD145B-035A-47E4-BDC9-A47B8B56E65A}"/>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F2FAF9E-162C-464E-BCB1-B4428B7594D4}"/>
              </a:ext>
            </a:extLst>
          </p:cNvPr>
          <p:cNvSpPr>
            <a:spLocks noGrp="1"/>
          </p:cNvSpPr>
          <p:nvPr>
            <p:ph type="dt" sz="half" idx="10"/>
          </p:nvPr>
        </p:nvSpPr>
        <p:spPr/>
        <p:txBody>
          <a:bodyPr/>
          <a:lstStyle/>
          <a:p>
            <a:fld id="{C4D91349-3DFF-4DA8-8C3C-EBAB2C2B2D7B}" type="datetimeFigureOut">
              <a:rPr lang="fr-FR" smtClean="0"/>
              <a:t>08/10/2021</a:t>
            </a:fld>
            <a:endParaRPr lang="fr-FR"/>
          </a:p>
        </p:txBody>
      </p:sp>
      <p:sp>
        <p:nvSpPr>
          <p:cNvPr id="5" name="Espace réservé du pied de page 4">
            <a:extLst>
              <a:ext uri="{FF2B5EF4-FFF2-40B4-BE49-F238E27FC236}">
                <a16:creationId xmlns:a16="http://schemas.microsoft.com/office/drawing/2014/main" id="{EC6AB1EA-A420-4940-9C76-AD6995BB700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3EDA766-4C2C-4784-84B2-55B283B87FBA}"/>
              </a:ext>
            </a:extLst>
          </p:cNvPr>
          <p:cNvSpPr>
            <a:spLocks noGrp="1"/>
          </p:cNvSpPr>
          <p:nvPr>
            <p:ph type="sldNum" sz="quarter" idx="12"/>
          </p:nvPr>
        </p:nvSpPr>
        <p:spPr/>
        <p:txBody>
          <a:bodyPr/>
          <a:lstStyle/>
          <a:p>
            <a:fld id="{B7982DE4-A317-4371-892D-C9154BD893AA}" type="slidenum">
              <a:rPr lang="fr-FR" smtClean="0"/>
              <a:t>‹N°›</a:t>
            </a:fld>
            <a:endParaRPr lang="fr-FR"/>
          </a:p>
        </p:txBody>
      </p:sp>
    </p:spTree>
    <p:extLst>
      <p:ext uri="{BB962C8B-B14F-4D97-AF65-F5344CB8AC3E}">
        <p14:creationId xmlns:p14="http://schemas.microsoft.com/office/powerpoint/2010/main" val="18471983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747C478-3B79-485F-8157-357F6D45F83E}"/>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751B71E7-FF7C-4D91-B293-41A68D28BD9D}"/>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701B537-7C84-463D-929B-1E8CCA0125CD}"/>
              </a:ext>
            </a:extLst>
          </p:cNvPr>
          <p:cNvSpPr>
            <a:spLocks noGrp="1"/>
          </p:cNvSpPr>
          <p:nvPr>
            <p:ph type="dt" sz="half" idx="10"/>
          </p:nvPr>
        </p:nvSpPr>
        <p:spPr/>
        <p:txBody>
          <a:bodyPr/>
          <a:lstStyle/>
          <a:p>
            <a:fld id="{C4D91349-3DFF-4DA8-8C3C-EBAB2C2B2D7B}" type="datetimeFigureOut">
              <a:rPr lang="fr-FR" smtClean="0"/>
              <a:t>08/10/2021</a:t>
            </a:fld>
            <a:endParaRPr lang="fr-FR"/>
          </a:p>
        </p:txBody>
      </p:sp>
      <p:sp>
        <p:nvSpPr>
          <p:cNvPr id="5" name="Espace réservé du pied de page 4">
            <a:extLst>
              <a:ext uri="{FF2B5EF4-FFF2-40B4-BE49-F238E27FC236}">
                <a16:creationId xmlns:a16="http://schemas.microsoft.com/office/drawing/2014/main" id="{28489EA0-5B1F-451B-890C-04D41ECF2EC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7A4A1BB-AA4A-457B-8103-766B2C47A2FF}"/>
              </a:ext>
            </a:extLst>
          </p:cNvPr>
          <p:cNvSpPr>
            <a:spLocks noGrp="1"/>
          </p:cNvSpPr>
          <p:nvPr>
            <p:ph type="sldNum" sz="quarter" idx="12"/>
          </p:nvPr>
        </p:nvSpPr>
        <p:spPr/>
        <p:txBody>
          <a:bodyPr/>
          <a:lstStyle/>
          <a:p>
            <a:fld id="{B7982DE4-A317-4371-892D-C9154BD893AA}" type="slidenum">
              <a:rPr lang="fr-FR" smtClean="0"/>
              <a:t>‹N°›</a:t>
            </a:fld>
            <a:endParaRPr lang="fr-FR"/>
          </a:p>
        </p:txBody>
      </p:sp>
    </p:spTree>
    <p:extLst>
      <p:ext uri="{BB962C8B-B14F-4D97-AF65-F5344CB8AC3E}">
        <p14:creationId xmlns:p14="http://schemas.microsoft.com/office/powerpoint/2010/main" val="1343616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36FB132-E19C-413F-A1F5-BC5602389BB3}"/>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A5A540C2-A349-45B6-8D98-76859DBA8A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D2E89255-E62D-4305-BFC8-348D1F693070}"/>
              </a:ext>
            </a:extLst>
          </p:cNvPr>
          <p:cNvSpPr>
            <a:spLocks noGrp="1"/>
          </p:cNvSpPr>
          <p:nvPr>
            <p:ph type="dt" sz="half" idx="10"/>
          </p:nvPr>
        </p:nvSpPr>
        <p:spPr/>
        <p:txBody>
          <a:bodyPr/>
          <a:lstStyle/>
          <a:p>
            <a:fld id="{C4D91349-3DFF-4DA8-8C3C-EBAB2C2B2D7B}" type="datetimeFigureOut">
              <a:rPr lang="fr-FR" smtClean="0"/>
              <a:t>08/10/2021</a:t>
            </a:fld>
            <a:endParaRPr lang="fr-FR"/>
          </a:p>
        </p:txBody>
      </p:sp>
      <p:sp>
        <p:nvSpPr>
          <p:cNvPr id="5" name="Espace réservé du pied de page 4">
            <a:extLst>
              <a:ext uri="{FF2B5EF4-FFF2-40B4-BE49-F238E27FC236}">
                <a16:creationId xmlns:a16="http://schemas.microsoft.com/office/drawing/2014/main" id="{57AF2FF6-46F6-472C-A7F4-6A06D60C697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1B5EDE4-92C3-454E-828D-A4F653C28121}"/>
              </a:ext>
            </a:extLst>
          </p:cNvPr>
          <p:cNvSpPr>
            <a:spLocks noGrp="1"/>
          </p:cNvSpPr>
          <p:nvPr>
            <p:ph type="sldNum" sz="quarter" idx="12"/>
          </p:nvPr>
        </p:nvSpPr>
        <p:spPr/>
        <p:txBody>
          <a:bodyPr/>
          <a:lstStyle/>
          <a:p>
            <a:fld id="{B7982DE4-A317-4371-892D-C9154BD893AA}" type="slidenum">
              <a:rPr lang="fr-FR" smtClean="0"/>
              <a:t>‹N°›</a:t>
            </a:fld>
            <a:endParaRPr lang="fr-FR"/>
          </a:p>
        </p:txBody>
      </p:sp>
    </p:spTree>
    <p:extLst>
      <p:ext uri="{BB962C8B-B14F-4D97-AF65-F5344CB8AC3E}">
        <p14:creationId xmlns:p14="http://schemas.microsoft.com/office/powerpoint/2010/main" val="1844913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E418BE0-0726-46E7-B846-C9A68A724C9C}"/>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13D8D051-0E2A-4206-8803-7777E38CF5D5}"/>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4D99B35F-9AED-4615-8388-697156E7B2C4}"/>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30853928-1DC9-4B89-865E-4005EF4605AB}"/>
              </a:ext>
            </a:extLst>
          </p:cNvPr>
          <p:cNvSpPr>
            <a:spLocks noGrp="1"/>
          </p:cNvSpPr>
          <p:nvPr>
            <p:ph type="dt" sz="half" idx="10"/>
          </p:nvPr>
        </p:nvSpPr>
        <p:spPr/>
        <p:txBody>
          <a:bodyPr/>
          <a:lstStyle/>
          <a:p>
            <a:fld id="{C4D91349-3DFF-4DA8-8C3C-EBAB2C2B2D7B}" type="datetimeFigureOut">
              <a:rPr lang="fr-FR" smtClean="0"/>
              <a:t>08/10/2021</a:t>
            </a:fld>
            <a:endParaRPr lang="fr-FR"/>
          </a:p>
        </p:txBody>
      </p:sp>
      <p:sp>
        <p:nvSpPr>
          <p:cNvPr id="6" name="Espace réservé du pied de page 5">
            <a:extLst>
              <a:ext uri="{FF2B5EF4-FFF2-40B4-BE49-F238E27FC236}">
                <a16:creationId xmlns:a16="http://schemas.microsoft.com/office/drawing/2014/main" id="{184287B8-9A67-4C06-B973-47AAC203FF2F}"/>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3BDD9EDF-C120-4312-89BE-9B51C8E2F559}"/>
              </a:ext>
            </a:extLst>
          </p:cNvPr>
          <p:cNvSpPr>
            <a:spLocks noGrp="1"/>
          </p:cNvSpPr>
          <p:nvPr>
            <p:ph type="sldNum" sz="quarter" idx="12"/>
          </p:nvPr>
        </p:nvSpPr>
        <p:spPr/>
        <p:txBody>
          <a:bodyPr/>
          <a:lstStyle/>
          <a:p>
            <a:fld id="{B7982DE4-A317-4371-892D-C9154BD893AA}" type="slidenum">
              <a:rPr lang="fr-FR" smtClean="0"/>
              <a:t>‹N°›</a:t>
            </a:fld>
            <a:endParaRPr lang="fr-FR"/>
          </a:p>
        </p:txBody>
      </p:sp>
    </p:spTree>
    <p:extLst>
      <p:ext uri="{BB962C8B-B14F-4D97-AF65-F5344CB8AC3E}">
        <p14:creationId xmlns:p14="http://schemas.microsoft.com/office/powerpoint/2010/main" val="2468924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88E1A8A-F379-406F-BB7A-686EC31E5098}"/>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A8D64748-B165-4EAA-9F96-71921BF2319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673C4111-4D65-42EE-BEE1-99569A11B18D}"/>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90E4D98C-A751-4E37-988F-DD7068655B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B38588D4-5EC1-4624-9F4D-832D98947F24}"/>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84442434-E0EC-436F-ACEE-71D9316D0365}"/>
              </a:ext>
            </a:extLst>
          </p:cNvPr>
          <p:cNvSpPr>
            <a:spLocks noGrp="1"/>
          </p:cNvSpPr>
          <p:nvPr>
            <p:ph type="dt" sz="half" idx="10"/>
          </p:nvPr>
        </p:nvSpPr>
        <p:spPr/>
        <p:txBody>
          <a:bodyPr/>
          <a:lstStyle/>
          <a:p>
            <a:fld id="{C4D91349-3DFF-4DA8-8C3C-EBAB2C2B2D7B}" type="datetimeFigureOut">
              <a:rPr lang="fr-FR" smtClean="0"/>
              <a:t>08/10/2021</a:t>
            </a:fld>
            <a:endParaRPr lang="fr-FR"/>
          </a:p>
        </p:txBody>
      </p:sp>
      <p:sp>
        <p:nvSpPr>
          <p:cNvPr id="8" name="Espace réservé du pied de page 7">
            <a:extLst>
              <a:ext uri="{FF2B5EF4-FFF2-40B4-BE49-F238E27FC236}">
                <a16:creationId xmlns:a16="http://schemas.microsoft.com/office/drawing/2014/main" id="{DA18B591-2916-42D7-8C09-66BAB03BC830}"/>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8BF8C526-F273-4A9B-B8D0-4AED3E06D607}"/>
              </a:ext>
            </a:extLst>
          </p:cNvPr>
          <p:cNvSpPr>
            <a:spLocks noGrp="1"/>
          </p:cNvSpPr>
          <p:nvPr>
            <p:ph type="sldNum" sz="quarter" idx="12"/>
          </p:nvPr>
        </p:nvSpPr>
        <p:spPr/>
        <p:txBody>
          <a:bodyPr/>
          <a:lstStyle/>
          <a:p>
            <a:fld id="{B7982DE4-A317-4371-892D-C9154BD893AA}" type="slidenum">
              <a:rPr lang="fr-FR" smtClean="0"/>
              <a:t>‹N°›</a:t>
            </a:fld>
            <a:endParaRPr lang="fr-FR"/>
          </a:p>
        </p:txBody>
      </p:sp>
    </p:spTree>
    <p:extLst>
      <p:ext uri="{BB962C8B-B14F-4D97-AF65-F5344CB8AC3E}">
        <p14:creationId xmlns:p14="http://schemas.microsoft.com/office/powerpoint/2010/main" val="1722078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D6CE609-1100-465D-B749-F1BD7275DEE7}"/>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41F9633B-5902-48FB-8935-A76744042F6A}"/>
              </a:ext>
            </a:extLst>
          </p:cNvPr>
          <p:cNvSpPr>
            <a:spLocks noGrp="1"/>
          </p:cNvSpPr>
          <p:nvPr>
            <p:ph type="dt" sz="half" idx="10"/>
          </p:nvPr>
        </p:nvSpPr>
        <p:spPr/>
        <p:txBody>
          <a:bodyPr/>
          <a:lstStyle/>
          <a:p>
            <a:fld id="{C4D91349-3DFF-4DA8-8C3C-EBAB2C2B2D7B}" type="datetimeFigureOut">
              <a:rPr lang="fr-FR" smtClean="0"/>
              <a:t>08/10/2021</a:t>
            </a:fld>
            <a:endParaRPr lang="fr-FR"/>
          </a:p>
        </p:txBody>
      </p:sp>
      <p:sp>
        <p:nvSpPr>
          <p:cNvPr id="4" name="Espace réservé du pied de page 3">
            <a:extLst>
              <a:ext uri="{FF2B5EF4-FFF2-40B4-BE49-F238E27FC236}">
                <a16:creationId xmlns:a16="http://schemas.microsoft.com/office/drawing/2014/main" id="{EB9F452E-9854-4B7A-AF12-1A79A3545816}"/>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1AA6AE48-8C37-496F-9D1E-45CABE2F2372}"/>
              </a:ext>
            </a:extLst>
          </p:cNvPr>
          <p:cNvSpPr>
            <a:spLocks noGrp="1"/>
          </p:cNvSpPr>
          <p:nvPr>
            <p:ph type="sldNum" sz="quarter" idx="12"/>
          </p:nvPr>
        </p:nvSpPr>
        <p:spPr/>
        <p:txBody>
          <a:bodyPr/>
          <a:lstStyle/>
          <a:p>
            <a:fld id="{B7982DE4-A317-4371-892D-C9154BD893AA}" type="slidenum">
              <a:rPr lang="fr-FR" smtClean="0"/>
              <a:t>‹N°›</a:t>
            </a:fld>
            <a:endParaRPr lang="fr-FR"/>
          </a:p>
        </p:txBody>
      </p:sp>
    </p:spTree>
    <p:extLst>
      <p:ext uri="{BB962C8B-B14F-4D97-AF65-F5344CB8AC3E}">
        <p14:creationId xmlns:p14="http://schemas.microsoft.com/office/powerpoint/2010/main" val="17683276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0FC7C2DA-B854-4A61-8EA4-8700D1C98386}"/>
              </a:ext>
            </a:extLst>
          </p:cNvPr>
          <p:cNvSpPr>
            <a:spLocks noGrp="1"/>
          </p:cNvSpPr>
          <p:nvPr>
            <p:ph type="dt" sz="half" idx="10"/>
          </p:nvPr>
        </p:nvSpPr>
        <p:spPr/>
        <p:txBody>
          <a:bodyPr/>
          <a:lstStyle/>
          <a:p>
            <a:fld id="{C4D91349-3DFF-4DA8-8C3C-EBAB2C2B2D7B}" type="datetimeFigureOut">
              <a:rPr lang="fr-FR" smtClean="0"/>
              <a:t>08/10/2021</a:t>
            </a:fld>
            <a:endParaRPr lang="fr-FR"/>
          </a:p>
        </p:txBody>
      </p:sp>
      <p:sp>
        <p:nvSpPr>
          <p:cNvPr id="3" name="Espace réservé du pied de page 2">
            <a:extLst>
              <a:ext uri="{FF2B5EF4-FFF2-40B4-BE49-F238E27FC236}">
                <a16:creationId xmlns:a16="http://schemas.microsoft.com/office/drawing/2014/main" id="{D9886586-D5F3-4E07-816C-DEBCC44B2BB0}"/>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71645F75-B10C-46B9-86E1-2534945B5B17}"/>
              </a:ext>
            </a:extLst>
          </p:cNvPr>
          <p:cNvSpPr>
            <a:spLocks noGrp="1"/>
          </p:cNvSpPr>
          <p:nvPr>
            <p:ph type="sldNum" sz="quarter" idx="12"/>
          </p:nvPr>
        </p:nvSpPr>
        <p:spPr/>
        <p:txBody>
          <a:bodyPr/>
          <a:lstStyle/>
          <a:p>
            <a:fld id="{B7982DE4-A317-4371-892D-C9154BD893AA}" type="slidenum">
              <a:rPr lang="fr-FR" smtClean="0"/>
              <a:t>‹N°›</a:t>
            </a:fld>
            <a:endParaRPr lang="fr-FR"/>
          </a:p>
        </p:txBody>
      </p:sp>
    </p:spTree>
    <p:extLst>
      <p:ext uri="{BB962C8B-B14F-4D97-AF65-F5344CB8AC3E}">
        <p14:creationId xmlns:p14="http://schemas.microsoft.com/office/powerpoint/2010/main" val="20710880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5B4026A-E8DA-456F-82BA-9193B18BCE74}"/>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529A3334-5ADD-43B0-BD49-878A8FB3204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96C11D1C-0404-49BD-8997-E8ED6A6C4B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8EA99913-EA3E-4107-AC31-58BB65EDE9B6}"/>
              </a:ext>
            </a:extLst>
          </p:cNvPr>
          <p:cNvSpPr>
            <a:spLocks noGrp="1"/>
          </p:cNvSpPr>
          <p:nvPr>
            <p:ph type="dt" sz="half" idx="10"/>
          </p:nvPr>
        </p:nvSpPr>
        <p:spPr/>
        <p:txBody>
          <a:bodyPr/>
          <a:lstStyle/>
          <a:p>
            <a:fld id="{C4D91349-3DFF-4DA8-8C3C-EBAB2C2B2D7B}" type="datetimeFigureOut">
              <a:rPr lang="fr-FR" smtClean="0"/>
              <a:t>08/10/2021</a:t>
            </a:fld>
            <a:endParaRPr lang="fr-FR"/>
          </a:p>
        </p:txBody>
      </p:sp>
      <p:sp>
        <p:nvSpPr>
          <p:cNvPr id="6" name="Espace réservé du pied de page 5">
            <a:extLst>
              <a:ext uri="{FF2B5EF4-FFF2-40B4-BE49-F238E27FC236}">
                <a16:creationId xmlns:a16="http://schemas.microsoft.com/office/drawing/2014/main" id="{5CA0C88C-94D0-4752-9A88-A35446A88C4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757130C5-29F8-45AE-B8CB-206ACACA290E}"/>
              </a:ext>
            </a:extLst>
          </p:cNvPr>
          <p:cNvSpPr>
            <a:spLocks noGrp="1"/>
          </p:cNvSpPr>
          <p:nvPr>
            <p:ph type="sldNum" sz="quarter" idx="12"/>
          </p:nvPr>
        </p:nvSpPr>
        <p:spPr/>
        <p:txBody>
          <a:bodyPr/>
          <a:lstStyle/>
          <a:p>
            <a:fld id="{B7982DE4-A317-4371-892D-C9154BD893AA}" type="slidenum">
              <a:rPr lang="fr-FR" smtClean="0"/>
              <a:t>‹N°›</a:t>
            </a:fld>
            <a:endParaRPr lang="fr-FR"/>
          </a:p>
        </p:txBody>
      </p:sp>
    </p:spTree>
    <p:extLst>
      <p:ext uri="{BB962C8B-B14F-4D97-AF65-F5344CB8AC3E}">
        <p14:creationId xmlns:p14="http://schemas.microsoft.com/office/powerpoint/2010/main" val="36672927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5930366-D596-47FC-92F0-76AB1354108E}"/>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D2D3D129-BF9C-4A7F-8773-4077C7DE88F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1233A731-0841-4328-B367-D827F3092A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DA88CDFF-EAB9-4757-86FC-2E7A4A5D842B}"/>
              </a:ext>
            </a:extLst>
          </p:cNvPr>
          <p:cNvSpPr>
            <a:spLocks noGrp="1"/>
          </p:cNvSpPr>
          <p:nvPr>
            <p:ph type="dt" sz="half" idx="10"/>
          </p:nvPr>
        </p:nvSpPr>
        <p:spPr/>
        <p:txBody>
          <a:bodyPr/>
          <a:lstStyle/>
          <a:p>
            <a:fld id="{C4D91349-3DFF-4DA8-8C3C-EBAB2C2B2D7B}" type="datetimeFigureOut">
              <a:rPr lang="fr-FR" smtClean="0"/>
              <a:t>08/10/2021</a:t>
            </a:fld>
            <a:endParaRPr lang="fr-FR"/>
          </a:p>
        </p:txBody>
      </p:sp>
      <p:sp>
        <p:nvSpPr>
          <p:cNvPr id="6" name="Espace réservé du pied de page 5">
            <a:extLst>
              <a:ext uri="{FF2B5EF4-FFF2-40B4-BE49-F238E27FC236}">
                <a16:creationId xmlns:a16="http://schemas.microsoft.com/office/drawing/2014/main" id="{54DD424A-41BB-4854-8582-D62A8D72C92B}"/>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08DB6C5A-D84C-4427-AEE3-21432D8F8606}"/>
              </a:ext>
            </a:extLst>
          </p:cNvPr>
          <p:cNvSpPr>
            <a:spLocks noGrp="1"/>
          </p:cNvSpPr>
          <p:nvPr>
            <p:ph type="sldNum" sz="quarter" idx="12"/>
          </p:nvPr>
        </p:nvSpPr>
        <p:spPr/>
        <p:txBody>
          <a:bodyPr/>
          <a:lstStyle/>
          <a:p>
            <a:fld id="{B7982DE4-A317-4371-892D-C9154BD893AA}" type="slidenum">
              <a:rPr lang="fr-FR" smtClean="0"/>
              <a:t>‹N°›</a:t>
            </a:fld>
            <a:endParaRPr lang="fr-FR"/>
          </a:p>
        </p:txBody>
      </p:sp>
    </p:spTree>
    <p:extLst>
      <p:ext uri="{BB962C8B-B14F-4D97-AF65-F5344CB8AC3E}">
        <p14:creationId xmlns:p14="http://schemas.microsoft.com/office/powerpoint/2010/main" val="3584349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04441990-B0D9-4C78-A4C1-16D6BDADFA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146A4052-3608-4866-835C-34B5D127FE4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E081820-A485-460B-A403-C69FC0F3C3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D91349-3DFF-4DA8-8C3C-EBAB2C2B2D7B}" type="datetimeFigureOut">
              <a:rPr lang="fr-FR" smtClean="0"/>
              <a:t>08/10/2021</a:t>
            </a:fld>
            <a:endParaRPr lang="fr-FR"/>
          </a:p>
        </p:txBody>
      </p:sp>
      <p:sp>
        <p:nvSpPr>
          <p:cNvPr id="5" name="Espace réservé du pied de page 4">
            <a:extLst>
              <a:ext uri="{FF2B5EF4-FFF2-40B4-BE49-F238E27FC236}">
                <a16:creationId xmlns:a16="http://schemas.microsoft.com/office/drawing/2014/main" id="{4283CA53-E605-46BB-A9E2-7A1BD45AF6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D77772C3-26DA-4406-A6FF-131798C41BA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982DE4-A317-4371-892D-C9154BD893AA}" type="slidenum">
              <a:rPr lang="fr-FR" smtClean="0"/>
              <a:t>‹N°›</a:t>
            </a:fld>
            <a:endParaRPr lang="fr-FR"/>
          </a:p>
        </p:txBody>
      </p:sp>
    </p:spTree>
    <p:extLst>
      <p:ext uri="{BB962C8B-B14F-4D97-AF65-F5344CB8AC3E}">
        <p14:creationId xmlns:p14="http://schemas.microsoft.com/office/powerpoint/2010/main" val="4490454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6.png"/><Relationship Id="rId2" Type="http://schemas.openxmlformats.org/officeDocument/2006/relationships/hyperlink" Target="https://www.bfmtv.com/societe/education/salaires-des-enseignants-blanquer-fixe-l-objectif-de-2000-euros-net-d-ici-2024_AN-202108310455.html" TargetMode="Externa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hyperlink" Target="https://www.francetvinfo.fr/societe/education/video-anne-hidalgo-veut-doubler-le-salaire-des-enseignants-une-proposition-demagogique-meme-s-il-y-a-un-besoin-d-amelioration-salariale-affirme-emmanuelle-wargon_4775671.html"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8" Type="http://schemas.openxmlformats.org/officeDocument/2006/relationships/hyperlink" Target="https://www.sgen-cfdt.fr/actu/ppcr-enseignants-cpe-personnels-dorientation/" TargetMode="External"/><Relationship Id="rId3" Type="http://schemas.openxmlformats.org/officeDocument/2006/relationships/hyperlink" Target="https://www.sgen-cfdt.fr/actu/salaires-des-enseignants-interview-de-bernard-schwengler/" TargetMode="External"/><Relationship Id="rId7" Type="http://schemas.openxmlformats.org/officeDocument/2006/relationships/hyperlink" Target="https://www.service-public.fr/particuliers/actualites/A15037" TargetMode="External"/><Relationship Id="rId2" Type="http://schemas.openxmlformats.org/officeDocument/2006/relationships/hyperlink" Target="https://sgen-cfdt.fr/contenu/uploads/2019/09/Conf.-de-presse-septembre-2019.pdf" TargetMode="External"/><Relationship Id="rId1" Type="http://schemas.openxmlformats.org/officeDocument/2006/relationships/slideLayout" Target="../slideLayouts/slideLayout2.xml"/><Relationship Id="rId6" Type="http://schemas.openxmlformats.org/officeDocument/2006/relationships/hyperlink" Target="https://alsace.sgen-cfdt.fr/actu/quelle-augmentation-de-mon-salaire-en-2021/" TargetMode="External"/><Relationship Id="rId5" Type="http://schemas.openxmlformats.org/officeDocument/2006/relationships/hyperlink" Target="https://www.education.gouv.fr/media/73561/download" TargetMode="External"/><Relationship Id="rId4" Type="http://schemas.openxmlformats.org/officeDocument/2006/relationships/hyperlink" Target="https://www.education.gouv.fr/bilan-social-du-ministere-de-l-education-nationale-de-la-jeunesse-et-des-sports-2019-2020-308115" TargetMode="External"/><Relationship Id="rId9" Type="http://schemas.openxmlformats.org/officeDocument/2006/relationships/hyperlink" Target="https://www.liberation.fr/economie/social/remuneration-des-enseignants-la-france-mauvaise-eleve-de-locde-20210913_4JYCKLRXFZG3BEL7T35LOTESYM/"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sgen-cfdt.fr/actu/salaires-des-enseignants-interview-de-bernard-schwengler/"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twitter.com/FerhatIsmail7/status/1440700174184030217?s=20" TargetMode="External"/><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Flowchart: Document 10">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rgbClr val="5772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 3" descr="Une image contenant texte&#10;&#10;Description générée automatiquement">
            <a:extLst>
              <a:ext uri="{FF2B5EF4-FFF2-40B4-BE49-F238E27FC236}">
                <a16:creationId xmlns:a16="http://schemas.microsoft.com/office/drawing/2014/main" id="{36C4D74F-530B-4E51-8672-8534781DE7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46563" y="1239948"/>
            <a:ext cx="7346950" cy="3946525"/>
          </a:xfrm>
          <a:prstGeom prst="rect">
            <a:avLst/>
          </a:prstGeom>
        </p:spPr>
      </p:pic>
      <p:sp>
        <p:nvSpPr>
          <p:cNvPr id="2" name="Titre 1">
            <a:extLst>
              <a:ext uri="{FF2B5EF4-FFF2-40B4-BE49-F238E27FC236}">
                <a16:creationId xmlns:a16="http://schemas.microsoft.com/office/drawing/2014/main" id="{D9976728-59B3-4265-BD69-13EE590882D7}"/>
              </a:ext>
            </a:extLst>
          </p:cNvPr>
          <p:cNvSpPr>
            <a:spLocks noGrp="1"/>
          </p:cNvSpPr>
          <p:nvPr>
            <p:ph type="ctrTitle"/>
          </p:nvPr>
        </p:nvSpPr>
        <p:spPr>
          <a:xfrm>
            <a:off x="838200" y="171162"/>
            <a:ext cx="2840182" cy="2371148"/>
          </a:xfrm>
        </p:spPr>
        <p:txBody>
          <a:bodyPr vert="horz" lIns="91440" tIns="45720" rIns="91440" bIns="45720" rtlCol="0" anchor="ctr">
            <a:normAutofit/>
          </a:bodyPr>
          <a:lstStyle/>
          <a:p>
            <a:pPr algn="l"/>
            <a:r>
              <a:rPr lang="en-US" sz="3200" kern="1200">
                <a:solidFill>
                  <a:srgbClr val="FFFFFF"/>
                </a:solidFill>
                <a:latin typeface="+mj-lt"/>
                <a:ea typeface="+mj-ea"/>
                <a:cs typeface="+mj-cs"/>
              </a:rPr>
              <a:t>Rémunérations enseignantes : où en est-on ? </a:t>
            </a:r>
          </a:p>
        </p:txBody>
      </p:sp>
      <p:pic>
        <p:nvPicPr>
          <p:cNvPr id="6" name="Image 5">
            <a:extLst>
              <a:ext uri="{FF2B5EF4-FFF2-40B4-BE49-F238E27FC236}">
                <a16:creationId xmlns:a16="http://schemas.microsoft.com/office/drawing/2014/main" id="{64E72094-B9BD-48D9-AFE5-2A71A6A1CE8B}"/>
              </a:ext>
            </a:extLst>
          </p:cNvPr>
          <p:cNvPicPr>
            <a:picLocks noChangeAspect="1"/>
          </p:cNvPicPr>
          <p:nvPr/>
        </p:nvPicPr>
        <p:blipFill rotWithShape="1">
          <a:blip r:embed="rId3">
            <a:extLst>
              <a:ext uri="{28A0092B-C50C-407E-A947-70E740481C1C}">
                <a14:useLocalDpi xmlns:a14="http://schemas.microsoft.com/office/drawing/2010/main" val="0"/>
              </a:ext>
            </a:extLst>
          </a:blip>
          <a:srcRect l="8249" t="12448" r="8874" b="9419"/>
          <a:stretch/>
        </p:blipFill>
        <p:spPr>
          <a:xfrm>
            <a:off x="527160" y="4452827"/>
            <a:ext cx="3519378" cy="2024248"/>
          </a:xfrm>
          <a:prstGeom prst="rect">
            <a:avLst/>
          </a:prstGeom>
        </p:spPr>
      </p:pic>
    </p:spTree>
    <p:extLst>
      <p:ext uri="{BB962C8B-B14F-4D97-AF65-F5344CB8AC3E}">
        <p14:creationId xmlns:p14="http://schemas.microsoft.com/office/powerpoint/2010/main" val="26275085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BD57A5B4-D68A-4C4E-92E6-1B69F587F048}"/>
              </a:ext>
            </a:extLst>
          </p:cNvPr>
          <p:cNvSpPr txBox="1"/>
          <p:nvPr/>
        </p:nvSpPr>
        <p:spPr>
          <a:xfrm>
            <a:off x="742949" y="155518"/>
            <a:ext cx="10963275" cy="677108"/>
          </a:xfrm>
          <a:prstGeom prst="rect">
            <a:avLst/>
          </a:prstGeom>
          <a:noFill/>
        </p:spPr>
        <p:txBody>
          <a:bodyPr wrap="square" rtlCol="0">
            <a:spAutoFit/>
          </a:bodyPr>
          <a:lstStyle/>
          <a:p>
            <a:r>
              <a:rPr lang="fr-FR" sz="2000" b="1" dirty="0">
                <a:solidFill>
                  <a:schemeClr val="bg1"/>
                </a:solidFill>
              </a:rPr>
              <a:t>Une partie de la réponse se situe aussi dans ce qu’on pourrait appeler le « piège de  la progressivité »</a:t>
            </a:r>
          </a:p>
          <a:p>
            <a:endParaRPr lang="fr-FR" dirty="0"/>
          </a:p>
        </p:txBody>
      </p:sp>
      <p:sp>
        <p:nvSpPr>
          <p:cNvPr id="5" name="ZoneTexte 4">
            <a:extLst>
              <a:ext uri="{FF2B5EF4-FFF2-40B4-BE49-F238E27FC236}">
                <a16:creationId xmlns:a16="http://schemas.microsoft.com/office/drawing/2014/main" id="{D59EFEAF-2F09-430A-9A75-27FBF0DD85AF}"/>
              </a:ext>
            </a:extLst>
          </p:cNvPr>
          <p:cNvSpPr txBox="1"/>
          <p:nvPr/>
        </p:nvSpPr>
        <p:spPr>
          <a:xfrm>
            <a:off x="1043433" y="584380"/>
            <a:ext cx="4417629" cy="1200329"/>
          </a:xfrm>
          <a:prstGeom prst="rect">
            <a:avLst/>
          </a:prstGeom>
          <a:noFill/>
        </p:spPr>
        <p:txBody>
          <a:bodyPr wrap="square" rtlCol="0">
            <a:spAutoFit/>
          </a:bodyPr>
          <a:lstStyle/>
          <a:p>
            <a:r>
              <a:rPr lang="fr-FR" dirty="0">
                <a:solidFill>
                  <a:schemeClr val="bg1"/>
                </a:solidFill>
              </a:rPr>
              <a:t>Je discerne mal le fait que les salaires globalement baissent parce que le mien augmente régulièrement.</a:t>
            </a:r>
          </a:p>
          <a:p>
            <a:endParaRPr lang="fr-FR" dirty="0"/>
          </a:p>
        </p:txBody>
      </p:sp>
      <p:sp>
        <p:nvSpPr>
          <p:cNvPr id="6" name="ZoneTexte 5">
            <a:extLst>
              <a:ext uri="{FF2B5EF4-FFF2-40B4-BE49-F238E27FC236}">
                <a16:creationId xmlns:a16="http://schemas.microsoft.com/office/drawing/2014/main" id="{88160D43-6E95-402C-81BB-BC6EBDB73B76}"/>
              </a:ext>
            </a:extLst>
          </p:cNvPr>
          <p:cNvSpPr txBox="1"/>
          <p:nvPr/>
        </p:nvSpPr>
        <p:spPr>
          <a:xfrm>
            <a:off x="183104" y="5044990"/>
            <a:ext cx="3369721" cy="1477328"/>
          </a:xfrm>
          <a:prstGeom prst="rect">
            <a:avLst/>
          </a:prstGeom>
          <a:noFill/>
        </p:spPr>
        <p:txBody>
          <a:bodyPr wrap="square" rtlCol="0">
            <a:spAutoFit/>
          </a:bodyPr>
          <a:lstStyle/>
          <a:p>
            <a:r>
              <a:rPr lang="fr-FR" dirty="0">
                <a:solidFill>
                  <a:schemeClr val="bg1"/>
                </a:solidFill>
              </a:rPr>
              <a:t>Mon salaire est très insuffisant mais je suis en début de carrière et peine à me mobiliser / faire entendre</a:t>
            </a:r>
          </a:p>
          <a:p>
            <a:endParaRPr lang="fr-FR" dirty="0"/>
          </a:p>
        </p:txBody>
      </p:sp>
      <p:sp>
        <p:nvSpPr>
          <p:cNvPr id="7" name="ZoneTexte 6">
            <a:extLst>
              <a:ext uri="{FF2B5EF4-FFF2-40B4-BE49-F238E27FC236}">
                <a16:creationId xmlns:a16="http://schemas.microsoft.com/office/drawing/2014/main" id="{D1860DC5-B798-4C23-9793-E75FE94EA675}"/>
              </a:ext>
            </a:extLst>
          </p:cNvPr>
          <p:cNvSpPr txBox="1"/>
          <p:nvPr/>
        </p:nvSpPr>
        <p:spPr>
          <a:xfrm>
            <a:off x="3916742" y="5044990"/>
            <a:ext cx="4417629" cy="1477328"/>
          </a:xfrm>
          <a:prstGeom prst="rect">
            <a:avLst/>
          </a:prstGeom>
          <a:noFill/>
        </p:spPr>
        <p:txBody>
          <a:bodyPr wrap="square" rtlCol="0">
            <a:spAutoFit/>
          </a:bodyPr>
          <a:lstStyle/>
          <a:p>
            <a:r>
              <a:rPr lang="fr-FR" dirty="0">
                <a:solidFill>
                  <a:schemeClr val="bg1"/>
                </a:solidFill>
              </a:rPr>
              <a:t>Après toutes ces années mon salaire est encore insuffisant : je perçois parfois  les revalorisations des débuts de carrière comme une injustice et me sens oublié</a:t>
            </a:r>
          </a:p>
          <a:p>
            <a:endParaRPr lang="fr-FR" dirty="0"/>
          </a:p>
        </p:txBody>
      </p:sp>
      <p:sp>
        <p:nvSpPr>
          <p:cNvPr id="8" name="ZoneTexte 7">
            <a:extLst>
              <a:ext uri="{FF2B5EF4-FFF2-40B4-BE49-F238E27FC236}">
                <a16:creationId xmlns:a16="http://schemas.microsoft.com/office/drawing/2014/main" id="{062325DB-F572-42D5-A5CE-BB0622731B3C}"/>
              </a:ext>
            </a:extLst>
          </p:cNvPr>
          <p:cNvSpPr txBox="1"/>
          <p:nvPr/>
        </p:nvSpPr>
        <p:spPr>
          <a:xfrm>
            <a:off x="7365777" y="2938961"/>
            <a:ext cx="4417629" cy="2031325"/>
          </a:xfrm>
          <a:prstGeom prst="rect">
            <a:avLst/>
          </a:prstGeom>
          <a:noFill/>
        </p:spPr>
        <p:txBody>
          <a:bodyPr wrap="square" rtlCol="0">
            <a:spAutoFit/>
          </a:bodyPr>
          <a:lstStyle/>
          <a:p>
            <a:r>
              <a:rPr lang="fr-FR" dirty="0">
                <a:solidFill>
                  <a:schemeClr val="bg1"/>
                </a:solidFill>
              </a:rPr>
              <a:t>Mon salaire commence enfin à augmenter et atteindre des niveaux suffisants. Je considère souvent  l’écart avec les + jeunes comme légitime « j’en ai bavé ». Je n’ai pas de raison de me mobiliser pour les débuts et milieux de carrière, ils sont derrière moi. </a:t>
            </a:r>
          </a:p>
          <a:p>
            <a:endParaRPr lang="fr-FR" dirty="0"/>
          </a:p>
        </p:txBody>
      </p:sp>
      <p:sp>
        <p:nvSpPr>
          <p:cNvPr id="9" name="ZoneTexte 8">
            <a:extLst>
              <a:ext uri="{FF2B5EF4-FFF2-40B4-BE49-F238E27FC236}">
                <a16:creationId xmlns:a16="http://schemas.microsoft.com/office/drawing/2014/main" id="{527353B5-79D9-4220-A87F-080A6ADA879E}"/>
              </a:ext>
            </a:extLst>
          </p:cNvPr>
          <p:cNvSpPr txBox="1"/>
          <p:nvPr/>
        </p:nvSpPr>
        <p:spPr>
          <a:xfrm>
            <a:off x="7365777" y="1013423"/>
            <a:ext cx="4417629" cy="1754326"/>
          </a:xfrm>
          <a:prstGeom prst="rect">
            <a:avLst/>
          </a:prstGeom>
          <a:noFill/>
        </p:spPr>
        <p:txBody>
          <a:bodyPr wrap="square" rtlCol="0">
            <a:spAutoFit/>
          </a:bodyPr>
          <a:lstStyle/>
          <a:p>
            <a:r>
              <a:rPr lang="fr-FR" dirty="0">
                <a:solidFill>
                  <a:schemeClr val="bg1"/>
                </a:solidFill>
              </a:rPr>
              <a:t>J’arrive à la retraite avec un salaire satisfaisant et des conditions de passage à la retraite favorables. Je suis d’une certaine façon « remboursé » pour toutes ces années de galère.</a:t>
            </a:r>
          </a:p>
          <a:p>
            <a:endParaRPr lang="fr-FR" dirty="0"/>
          </a:p>
        </p:txBody>
      </p:sp>
      <p:graphicFrame>
        <p:nvGraphicFramePr>
          <p:cNvPr id="10" name="Graphique 9">
            <a:extLst>
              <a:ext uri="{FF2B5EF4-FFF2-40B4-BE49-F238E27FC236}">
                <a16:creationId xmlns:a16="http://schemas.microsoft.com/office/drawing/2014/main" id="{75973AFE-837F-4F56-BC3A-737D7AB2589D}"/>
              </a:ext>
            </a:extLst>
          </p:cNvPr>
          <p:cNvGraphicFramePr>
            <a:graphicFrameLocks/>
          </p:cNvGraphicFramePr>
          <p:nvPr>
            <p:extLst>
              <p:ext uri="{D42A27DB-BD31-4B8C-83A1-F6EECF244321}">
                <p14:modId xmlns:p14="http://schemas.microsoft.com/office/powerpoint/2010/main" val="2385752320"/>
              </p:ext>
            </p:extLst>
          </p:nvPr>
        </p:nvGraphicFramePr>
        <p:xfrm>
          <a:off x="398548" y="779379"/>
          <a:ext cx="7016298" cy="3976739"/>
        </p:xfrm>
        <a:graphic>
          <a:graphicData uri="http://schemas.openxmlformats.org/drawingml/2006/chart">
            <c:chart xmlns:c="http://schemas.openxmlformats.org/drawingml/2006/chart" xmlns:r="http://schemas.openxmlformats.org/officeDocument/2006/relationships" r:id="rId2"/>
          </a:graphicData>
        </a:graphic>
      </p:graphicFrame>
      <p:cxnSp>
        <p:nvCxnSpPr>
          <p:cNvPr id="3" name="Connecteur droit avec flèche 2">
            <a:extLst>
              <a:ext uri="{FF2B5EF4-FFF2-40B4-BE49-F238E27FC236}">
                <a16:creationId xmlns:a16="http://schemas.microsoft.com/office/drawing/2014/main" id="{78FDF906-E49E-4D95-A981-40E615D29DE8}"/>
              </a:ext>
            </a:extLst>
          </p:cNvPr>
          <p:cNvCxnSpPr/>
          <p:nvPr/>
        </p:nvCxnSpPr>
        <p:spPr>
          <a:xfrm flipV="1">
            <a:off x="1314450" y="4238625"/>
            <a:ext cx="0" cy="731661"/>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necteur droit avec flèche 10">
            <a:extLst>
              <a:ext uri="{FF2B5EF4-FFF2-40B4-BE49-F238E27FC236}">
                <a16:creationId xmlns:a16="http://schemas.microsoft.com/office/drawing/2014/main" id="{F56AAB73-AFC3-4B12-9237-E38A5A614CD0}"/>
              </a:ext>
            </a:extLst>
          </p:cNvPr>
          <p:cNvCxnSpPr>
            <a:cxnSpLocks/>
          </p:cNvCxnSpPr>
          <p:nvPr/>
        </p:nvCxnSpPr>
        <p:spPr>
          <a:xfrm flipH="1" flipV="1">
            <a:off x="3454400" y="3429000"/>
            <a:ext cx="1731010" cy="1541287"/>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necteur droit avec flèche 12">
            <a:extLst>
              <a:ext uri="{FF2B5EF4-FFF2-40B4-BE49-F238E27FC236}">
                <a16:creationId xmlns:a16="http://schemas.microsoft.com/office/drawing/2014/main" id="{2142F4BE-B635-4D9F-A0C7-7C6547A0CBDC}"/>
              </a:ext>
            </a:extLst>
          </p:cNvPr>
          <p:cNvCxnSpPr>
            <a:cxnSpLocks/>
          </p:cNvCxnSpPr>
          <p:nvPr/>
        </p:nvCxnSpPr>
        <p:spPr>
          <a:xfrm flipH="1" flipV="1">
            <a:off x="5185410" y="2357120"/>
            <a:ext cx="1953610" cy="86360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necteur droit avec flèche 14">
            <a:extLst>
              <a:ext uri="{FF2B5EF4-FFF2-40B4-BE49-F238E27FC236}">
                <a16:creationId xmlns:a16="http://schemas.microsoft.com/office/drawing/2014/main" id="{6EF23D9A-D929-4BF1-8DFF-3999A618E82E}"/>
              </a:ext>
            </a:extLst>
          </p:cNvPr>
          <p:cNvCxnSpPr>
            <a:cxnSpLocks/>
          </p:cNvCxnSpPr>
          <p:nvPr/>
        </p:nvCxnSpPr>
        <p:spPr>
          <a:xfrm flipH="1" flipV="1">
            <a:off x="6714351" y="1726894"/>
            <a:ext cx="584716" cy="317798"/>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necteur droit avec flèche 17">
            <a:extLst>
              <a:ext uri="{FF2B5EF4-FFF2-40B4-BE49-F238E27FC236}">
                <a16:creationId xmlns:a16="http://schemas.microsoft.com/office/drawing/2014/main" id="{92A21A88-B360-4D0A-BFED-02AD702635AA}"/>
              </a:ext>
            </a:extLst>
          </p:cNvPr>
          <p:cNvCxnSpPr>
            <a:cxnSpLocks/>
          </p:cNvCxnSpPr>
          <p:nvPr/>
        </p:nvCxnSpPr>
        <p:spPr>
          <a:xfrm>
            <a:off x="3252247" y="1492920"/>
            <a:ext cx="654450" cy="113272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7967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randombar(horizontal)">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randombar(horizontal)">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randombar(horizontal)">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randombar(horizontal)">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randombar(horizontal)">
                                      <p:cBhvr>
                                        <p:cTn id="36" dur="500"/>
                                        <p:tgtEl>
                                          <p:spTgt spid="18"/>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randombar(horizontal)">
                                      <p:cBhvr>
                                        <p:cTn id="41" dur="500"/>
                                        <p:tgtEl>
                                          <p:spTgt spid="5"/>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randombar(horizontal)">
                                      <p:cBhvr>
                                        <p:cTn id="46" dur="500"/>
                                        <p:tgtEl>
                                          <p:spTgt spid="13"/>
                                        </p:tgtEl>
                                      </p:cBhvr>
                                    </p:animEffect>
                                  </p:childTnLst>
                                </p:cTn>
                              </p:par>
                            </p:childTnLst>
                          </p:cTn>
                        </p:par>
                      </p:childTnLst>
                    </p:cTn>
                  </p:par>
                  <p:par>
                    <p:cTn id="47" fill="hold">
                      <p:stCondLst>
                        <p:cond delay="indefinite"/>
                      </p:stCondLst>
                      <p:childTnLst>
                        <p:par>
                          <p:cTn id="48" fill="hold">
                            <p:stCondLst>
                              <p:cond delay="0"/>
                            </p:stCondLst>
                            <p:childTnLst>
                              <p:par>
                                <p:cTn id="49" presetID="14" presetClass="entr" presetSubtype="10" fill="hold" grpId="0" nodeType="click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randombar(horizontal)">
                                      <p:cBhvr>
                                        <p:cTn id="51" dur="500"/>
                                        <p:tgtEl>
                                          <p:spTgt spid="8"/>
                                        </p:tgtEl>
                                      </p:cBhvr>
                                    </p:animEffect>
                                  </p:childTnLst>
                                </p:cTn>
                              </p:par>
                            </p:childTnLst>
                          </p:cTn>
                        </p:par>
                      </p:childTnLst>
                    </p:cTn>
                  </p:par>
                  <p:par>
                    <p:cTn id="52" fill="hold">
                      <p:stCondLst>
                        <p:cond delay="indefinite"/>
                      </p:stCondLst>
                      <p:childTnLst>
                        <p:par>
                          <p:cTn id="53" fill="hold">
                            <p:stCondLst>
                              <p:cond delay="0"/>
                            </p:stCondLst>
                            <p:childTnLst>
                              <p:par>
                                <p:cTn id="54" presetID="14" presetClass="entr" presetSubtype="10" fill="hold" nodeType="click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randombar(horizontal)">
                                      <p:cBhvr>
                                        <p:cTn id="56" dur="500"/>
                                        <p:tgtEl>
                                          <p:spTgt spid="15"/>
                                        </p:tgtEl>
                                      </p:cBhvr>
                                    </p:animEffect>
                                  </p:childTnLst>
                                </p:cTn>
                              </p:par>
                            </p:childTnLst>
                          </p:cTn>
                        </p:par>
                      </p:childTnLst>
                    </p:cTn>
                  </p:par>
                  <p:par>
                    <p:cTn id="57" fill="hold">
                      <p:stCondLst>
                        <p:cond delay="indefinite"/>
                      </p:stCondLst>
                      <p:childTnLst>
                        <p:par>
                          <p:cTn id="58" fill="hold">
                            <p:stCondLst>
                              <p:cond delay="0"/>
                            </p:stCondLst>
                            <p:childTnLst>
                              <p:par>
                                <p:cTn id="59" presetID="14" presetClass="entr" presetSubtype="10" fill="hold" grpId="0" nodeType="click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randombar(horizontal)">
                                      <p:cBhvr>
                                        <p:cTn id="6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Graphic spid="10"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lowchart: Document 8">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rgbClr val="3C53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ZoneTexte 1">
            <a:extLst>
              <a:ext uri="{FF2B5EF4-FFF2-40B4-BE49-F238E27FC236}">
                <a16:creationId xmlns:a16="http://schemas.microsoft.com/office/drawing/2014/main" id="{575DAF43-1BC1-4DA9-9F6C-C5A9E3D39AB1}"/>
              </a:ext>
            </a:extLst>
          </p:cNvPr>
          <p:cNvSpPr txBox="1"/>
          <p:nvPr/>
        </p:nvSpPr>
        <p:spPr>
          <a:xfrm>
            <a:off x="838200" y="171162"/>
            <a:ext cx="2840182" cy="2371148"/>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200" kern="1200">
                <a:solidFill>
                  <a:srgbClr val="FFFFFF"/>
                </a:solidFill>
                <a:latin typeface="+mj-lt"/>
                <a:ea typeface="+mj-ea"/>
                <a:cs typeface="+mj-cs"/>
              </a:rPr>
              <a:t>II) Quels objectifs ? </a:t>
            </a:r>
          </a:p>
        </p:txBody>
      </p:sp>
      <p:pic>
        <p:nvPicPr>
          <p:cNvPr id="4" name="Image 3" descr="Une image contenant texte&#10;&#10;Description générée automatiquement">
            <a:extLst>
              <a:ext uri="{FF2B5EF4-FFF2-40B4-BE49-F238E27FC236}">
                <a16:creationId xmlns:a16="http://schemas.microsoft.com/office/drawing/2014/main" id="{08A6F77F-6D37-4081-B27A-79BADFF666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07933" y="1445653"/>
            <a:ext cx="7347537" cy="3967669"/>
          </a:xfrm>
          <a:prstGeom prst="rect">
            <a:avLst/>
          </a:prstGeom>
        </p:spPr>
      </p:pic>
    </p:spTree>
    <p:extLst>
      <p:ext uri="{BB962C8B-B14F-4D97-AF65-F5344CB8AC3E}">
        <p14:creationId xmlns:p14="http://schemas.microsoft.com/office/powerpoint/2010/main" val="20236075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2959F0D2-BFAC-4787-8688-560951575061}"/>
              </a:ext>
            </a:extLst>
          </p:cNvPr>
          <p:cNvSpPr txBox="1"/>
          <p:nvPr/>
        </p:nvSpPr>
        <p:spPr>
          <a:xfrm>
            <a:off x="259146" y="333046"/>
            <a:ext cx="6865554" cy="1107996"/>
          </a:xfrm>
          <a:prstGeom prst="rect">
            <a:avLst/>
          </a:prstGeom>
          <a:noFill/>
        </p:spPr>
        <p:txBody>
          <a:bodyPr wrap="square" rtlCol="0">
            <a:spAutoFit/>
          </a:bodyPr>
          <a:lstStyle/>
          <a:p>
            <a:r>
              <a:rPr lang="fr-FR" sz="2400" dirty="0">
                <a:solidFill>
                  <a:schemeClr val="bg1"/>
                </a:solidFill>
              </a:rPr>
              <a:t>Du constat qui a été dressé, on peut tirer plusieurs objectifs : </a:t>
            </a:r>
          </a:p>
          <a:p>
            <a:endParaRPr lang="fr-FR" dirty="0"/>
          </a:p>
        </p:txBody>
      </p:sp>
      <p:pic>
        <p:nvPicPr>
          <p:cNvPr id="4" name="Image 3">
            <a:extLst>
              <a:ext uri="{FF2B5EF4-FFF2-40B4-BE49-F238E27FC236}">
                <a16:creationId xmlns:a16="http://schemas.microsoft.com/office/drawing/2014/main" id="{D9017636-3356-473E-9BBB-02930B478808}"/>
              </a:ext>
            </a:extLst>
          </p:cNvPr>
          <p:cNvPicPr>
            <a:picLocks noChangeAspect="1"/>
          </p:cNvPicPr>
          <p:nvPr/>
        </p:nvPicPr>
        <p:blipFill>
          <a:blip r:embed="rId2"/>
          <a:stretch>
            <a:fillRect/>
          </a:stretch>
        </p:blipFill>
        <p:spPr>
          <a:xfrm>
            <a:off x="259146" y="2729214"/>
            <a:ext cx="4400550" cy="923925"/>
          </a:xfrm>
          <a:prstGeom prst="rect">
            <a:avLst/>
          </a:prstGeom>
        </p:spPr>
      </p:pic>
      <p:pic>
        <p:nvPicPr>
          <p:cNvPr id="6" name="Image 5">
            <a:extLst>
              <a:ext uri="{FF2B5EF4-FFF2-40B4-BE49-F238E27FC236}">
                <a16:creationId xmlns:a16="http://schemas.microsoft.com/office/drawing/2014/main" id="{C727CDED-B838-4373-852E-5622C7B24EBF}"/>
              </a:ext>
            </a:extLst>
          </p:cNvPr>
          <p:cNvPicPr>
            <a:picLocks noChangeAspect="1"/>
          </p:cNvPicPr>
          <p:nvPr/>
        </p:nvPicPr>
        <p:blipFill>
          <a:blip r:embed="rId3"/>
          <a:stretch>
            <a:fillRect/>
          </a:stretch>
        </p:blipFill>
        <p:spPr>
          <a:xfrm>
            <a:off x="7475154" y="2845980"/>
            <a:ext cx="4457700" cy="2486025"/>
          </a:xfrm>
          <a:prstGeom prst="rect">
            <a:avLst/>
          </a:prstGeom>
        </p:spPr>
      </p:pic>
      <p:pic>
        <p:nvPicPr>
          <p:cNvPr id="8" name="Image 7">
            <a:extLst>
              <a:ext uri="{FF2B5EF4-FFF2-40B4-BE49-F238E27FC236}">
                <a16:creationId xmlns:a16="http://schemas.microsoft.com/office/drawing/2014/main" id="{D2CDFE29-4A05-4279-A7E4-C0BC4C50ACC4}"/>
              </a:ext>
            </a:extLst>
          </p:cNvPr>
          <p:cNvPicPr>
            <a:picLocks noChangeAspect="1"/>
          </p:cNvPicPr>
          <p:nvPr/>
        </p:nvPicPr>
        <p:blipFill>
          <a:blip r:embed="rId4"/>
          <a:stretch>
            <a:fillRect/>
          </a:stretch>
        </p:blipFill>
        <p:spPr>
          <a:xfrm>
            <a:off x="523875" y="3948738"/>
            <a:ext cx="4343400" cy="2381250"/>
          </a:xfrm>
          <a:prstGeom prst="rect">
            <a:avLst/>
          </a:prstGeom>
        </p:spPr>
      </p:pic>
      <p:pic>
        <p:nvPicPr>
          <p:cNvPr id="10" name="Image 9">
            <a:extLst>
              <a:ext uri="{FF2B5EF4-FFF2-40B4-BE49-F238E27FC236}">
                <a16:creationId xmlns:a16="http://schemas.microsoft.com/office/drawing/2014/main" id="{36E8D4A2-63A0-4D99-A7C5-700D4C8236BC}"/>
              </a:ext>
            </a:extLst>
          </p:cNvPr>
          <p:cNvPicPr>
            <a:picLocks noChangeAspect="1"/>
          </p:cNvPicPr>
          <p:nvPr/>
        </p:nvPicPr>
        <p:blipFill>
          <a:blip r:embed="rId5"/>
          <a:stretch>
            <a:fillRect/>
          </a:stretch>
        </p:blipFill>
        <p:spPr>
          <a:xfrm>
            <a:off x="7456104" y="217080"/>
            <a:ext cx="4476750" cy="2447925"/>
          </a:xfrm>
          <a:prstGeom prst="rect">
            <a:avLst/>
          </a:prstGeom>
        </p:spPr>
      </p:pic>
      <p:sp>
        <p:nvSpPr>
          <p:cNvPr id="17" name="ZoneTexte 16">
            <a:extLst>
              <a:ext uri="{FF2B5EF4-FFF2-40B4-BE49-F238E27FC236}">
                <a16:creationId xmlns:a16="http://schemas.microsoft.com/office/drawing/2014/main" id="{554935F5-8EEA-46D6-A709-8B8A15937A88}"/>
              </a:ext>
            </a:extLst>
          </p:cNvPr>
          <p:cNvSpPr txBox="1"/>
          <p:nvPr/>
        </p:nvSpPr>
        <p:spPr>
          <a:xfrm>
            <a:off x="523873" y="1218501"/>
            <a:ext cx="6865553" cy="646331"/>
          </a:xfrm>
          <a:prstGeom prst="rect">
            <a:avLst/>
          </a:prstGeom>
          <a:noFill/>
        </p:spPr>
        <p:txBody>
          <a:bodyPr wrap="square" rtlCol="0">
            <a:spAutoFit/>
          </a:bodyPr>
          <a:lstStyle/>
          <a:p>
            <a:pPr marL="285750" indent="-285750">
              <a:buFont typeface="Arial" panose="020B0604020202020204" pitchFamily="34" charset="0"/>
              <a:buChar char="•"/>
            </a:pPr>
            <a:r>
              <a:rPr lang="fr-FR" dirty="0">
                <a:solidFill>
                  <a:schemeClr val="bg1"/>
                </a:solidFill>
              </a:rPr>
              <a:t>Un rattrapage salarial (aka « revalorisation ») est nécessaire pour l’ensemble de la profession enseignante</a:t>
            </a:r>
          </a:p>
        </p:txBody>
      </p:sp>
      <p:sp>
        <p:nvSpPr>
          <p:cNvPr id="18" name="ZoneTexte 17">
            <a:extLst>
              <a:ext uri="{FF2B5EF4-FFF2-40B4-BE49-F238E27FC236}">
                <a16:creationId xmlns:a16="http://schemas.microsoft.com/office/drawing/2014/main" id="{3E2FEBF4-9AFA-4682-AC60-99CCB224ED32}"/>
              </a:ext>
            </a:extLst>
          </p:cNvPr>
          <p:cNvSpPr txBox="1"/>
          <p:nvPr/>
        </p:nvSpPr>
        <p:spPr>
          <a:xfrm>
            <a:off x="523873" y="1875873"/>
            <a:ext cx="5338447" cy="646331"/>
          </a:xfrm>
          <a:prstGeom prst="rect">
            <a:avLst/>
          </a:prstGeom>
          <a:noFill/>
        </p:spPr>
        <p:txBody>
          <a:bodyPr wrap="square" rtlCol="0">
            <a:spAutoFit/>
          </a:bodyPr>
          <a:lstStyle/>
          <a:p>
            <a:pPr marL="285750" indent="-285750">
              <a:buFont typeface="Arial" panose="020B0604020202020204" pitchFamily="34" charset="0"/>
              <a:buChar char="•"/>
            </a:pPr>
            <a:r>
              <a:rPr lang="fr-FR" dirty="0">
                <a:solidFill>
                  <a:schemeClr val="bg1"/>
                </a:solidFill>
              </a:rPr>
              <a:t>Un travail autour de la progressivité de la carrière est nécessaire</a:t>
            </a:r>
          </a:p>
        </p:txBody>
      </p:sp>
      <p:cxnSp>
        <p:nvCxnSpPr>
          <p:cNvPr id="9" name="Connecteur droit avec flèche 8">
            <a:extLst>
              <a:ext uri="{FF2B5EF4-FFF2-40B4-BE49-F238E27FC236}">
                <a16:creationId xmlns:a16="http://schemas.microsoft.com/office/drawing/2014/main" id="{6769C98F-935E-49F3-8328-42478D056D4C}"/>
              </a:ext>
            </a:extLst>
          </p:cNvPr>
          <p:cNvCxnSpPr>
            <a:cxnSpLocks/>
          </p:cNvCxnSpPr>
          <p:nvPr/>
        </p:nvCxnSpPr>
        <p:spPr>
          <a:xfrm flipV="1">
            <a:off x="6224306" y="1751168"/>
            <a:ext cx="1090894" cy="1"/>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necteur droit avec flèche 11">
            <a:extLst>
              <a:ext uri="{FF2B5EF4-FFF2-40B4-BE49-F238E27FC236}">
                <a16:creationId xmlns:a16="http://schemas.microsoft.com/office/drawing/2014/main" id="{B8D21297-122D-4988-98D5-DDDD5D0F1033}"/>
              </a:ext>
            </a:extLst>
          </p:cNvPr>
          <p:cNvCxnSpPr>
            <a:cxnSpLocks/>
          </p:cNvCxnSpPr>
          <p:nvPr/>
        </p:nvCxnSpPr>
        <p:spPr>
          <a:xfrm>
            <a:off x="6224306" y="1751168"/>
            <a:ext cx="1090894" cy="1223963"/>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 name="ZoneTexte 2">
            <a:extLst>
              <a:ext uri="{FF2B5EF4-FFF2-40B4-BE49-F238E27FC236}">
                <a16:creationId xmlns:a16="http://schemas.microsoft.com/office/drawing/2014/main" id="{9BE74D22-402C-4EB8-94D3-844D68F047A5}"/>
              </a:ext>
            </a:extLst>
          </p:cNvPr>
          <p:cNvSpPr txBox="1"/>
          <p:nvPr/>
        </p:nvSpPr>
        <p:spPr>
          <a:xfrm>
            <a:off x="5386070" y="5639499"/>
            <a:ext cx="6205854" cy="830997"/>
          </a:xfrm>
          <a:prstGeom prst="rect">
            <a:avLst/>
          </a:prstGeom>
          <a:noFill/>
        </p:spPr>
        <p:txBody>
          <a:bodyPr wrap="square" rtlCol="0">
            <a:spAutoFit/>
          </a:bodyPr>
          <a:lstStyle/>
          <a:p>
            <a:r>
              <a:rPr lang="fr-FR" sz="2400" b="1" dirty="0"/>
              <a:t>Extraits de la résolution Sgen-CFDT au congrès de Dijon (2021)</a:t>
            </a:r>
          </a:p>
        </p:txBody>
      </p:sp>
      <p:cxnSp>
        <p:nvCxnSpPr>
          <p:cNvPr id="13" name="Connecteur droit avec flèche 12">
            <a:extLst>
              <a:ext uri="{FF2B5EF4-FFF2-40B4-BE49-F238E27FC236}">
                <a16:creationId xmlns:a16="http://schemas.microsoft.com/office/drawing/2014/main" id="{4DB811BA-5C08-436E-BB72-7CAA9826AC95}"/>
              </a:ext>
            </a:extLst>
          </p:cNvPr>
          <p:cNvCxnSpPr>
            <a:cxnSpLocks/>
          </p:cNvCxnSpPr>
          <p:nvPr/>
        </p:nvCxnSpPr>
        <p:spPr>
          <a:xfrm flipH="1">
            <a:off x="3562350" y="2279577"/>
            <a:ext cx="160096" cy="385428"/>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necteur droit avec flèche 14">
            <a:extLst>
              <a:ext uri="{FF2B5EF4-FFF2-40B4-BE49-F238E27FC236}">
                <a16:creationId xmlns:a16="http://schemas.microsoft.com/office/drawing/2014/main" id="{F4E526FD-DA3B-4157-9D3B-9D8528F24187}"/>
              </a:ext>
            </a:extLst>
          </p:cNvPr>
          <p:cNvCxnSpPr>
            <a:cxnSpLocks/>
          </p:cNvCxnSpPr>
          <p:nvPr/>
        </p:nvCxnSpPr>
        <p:spPr>
          <a:xfrm flipH="1">
            <a:off x="4800600" y="2363149"/>
            <a:ext cx="342900" cy="1484951"/>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4581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p:bldP spid="18"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E0A6F402-5382-44AF-8115-4EEC753AEF4E}"/>
              </a:ext>
            </a:extLst>
          </p:cNvPr>
          <p:cNvPicPr>
            <a:picLocks noChangeAspect="1"/>
          </p:cNvPicPr>
          <p:nvPr/>
        </p:nvPicPr>
        <p:blipFill>
          <a:blip r:embed="rId2"/>
          <a:stretch>
            <a:fillRect/>
          </a:stretch>
        </p:blipFill>
        <p:spPr>
          <a:xfrm>
            <a:off x="6298882" y="1629568"/>
            <a:ext cx="4505325" cy="2009775"/>
          </a:xfrm>
          <a:prstGeom prst="rect">
            <a:avLst/>
          </a:prstGeom>
        </p:spPr>
      </p:pic>
      <p:pic>
        <p:nvPicPr>
          <p:cNvPr id="5" name="Image 4">
            <a:extLst>
              <a:ext uri="{FF2B5EF4-FFF2-40B4-BE49-F238E27FC236}">
                <a16:creationId xmlns:a16="http://schemas.microsoft.com/office/drawing/2014/main" id="{6B81F57B-D66A-48D2-8690-66A8F3D9FBCA}"/>
              </a:ext>
            </a:extLst>
          </p:cNvPr>
          <p:cNvPicPr>
            <a:picLocks noChangeAspect="1"/>
          </p:cNvPicPr>
          <p:nvPr/>
        </p:nvPicPr>
        <p:blipFill>
          <a:blip r:embed="rId3"/>
          <a:stretch>
            <a:fillRect/>
          </a:stretch>
        </p:blipFill>
        <p:spPr>
          <a:xfrm>
            <a:off x="6298882" y="4084318"/>
            <a:ext cx="4581525" cy="1476375"/>
          </a:xfrm>
          <a:prstGeom prst="rect">
            <a:avLst/>
          </a:prstGeom>
        </p:spPr>
      </p:pic>
      <p:sp>
        <p:nvSpPr>
          <p:cNvPr id="7" name="ZoneTexte 6">
            <a:extLst>
              <a:ext uri="{FF2B5EF4-FFF2-40B4-BE49-F238E27FC236}">
                <a16:creationId xmlns:a16="http://schemas.microsoft.com/office/drawing/2014/main" id="{231C9B29-A56D-49CA-9B02-79C796D0289F}"/>
              </a:ext>
            </a:extLst>
          </p:cNvPr>
          <p:cNvSpPr txBox="1"/>
          <p:nvPr/>
        </p:nvSpPr>
        <p:spPr>
          <a:xfrm>
            <a:off x="269557" y="789779"/>
            <a:ext cx="6096000" cy="1015663"/>
          </a:xfrm>
          <a:prstGeom prst="rect">
            <a:avLst/>
          </a:prstGeom>
          <a:noFill/>
        </p:spPr>
        <p:txBody>
          <a:bodyPr wrap="square">
            <a:spAutoFit/>
          </a:bodyPr>
          <a:lstStyle/>
          <a:p>
            <a:pPr marL="285750" indent="-285750">
              <a:buFont typeface="Arial" panose="020B0604020202020204" pitchFamily="34" charset="0"/>
              <a:buChar char="•"/>
            </a:pPr>
            <a:r>
              <a:rPr lang="fr-FR" sz="2000" dirty="0">
                <a:solidFill>
                  <a:schemeClr val="bg1"/>
                </a:solidFill>
              </a:rPr>
              <a:t>Ce rattrapage doit être l’occasion de corriger les inégalités observées tout en n’en créant pas de nouvelles. </a:t>
            </a:r>
          </a:p>
        </p:txBody>
      </p:sp>
      <p:pic>
        <p:nvPicPr>
          <p:cNvPr id="8" name="Image 7">
            <a:extLst>
              <a:ext uri="{FF2B5EF4-FFF2-40B4-BE49-F238E27FC236}">
                <a16:creationId xmlns:a16="http://schemas.microsoft.com/office/drawing/2014/main" id="{0E8760A0-373D-4495-9A1B-253104ECB9CD}"/>
              </a:ext>
            </a:extLst>
          </p:cNvPr>
          <p:cNvPicPr>
            <a:picLocks noChangeAspect="1"/>
          </p:cNvPicPr>
          <p:nvPr/>
        </p:nvPicPr>
        <p:blipFill>
          <a:blip r:embed="rId4"/>
          <a:stretch>
            <a:fillRect/>
          </a:stretch>
        </p:blipFill>
        <p:spPr>
          <a:xfrm>
            <a:off x="269557" y="1954330"/>
            <a:ext cx="4486275" cy="866775"/>
          </a:xfrm>
          <a:prstGeom prst="rect">
            <a:avLst/>
          </a:prstGeom>
        </p:spPr>
      </p:pic>
      <p:pic>
        <p:nvPicPr>
          <p:cNvPr id="9" name="Image 8">
            <a:extLst>
              <a:ext uri="{FF2B5EF4-FFF2-40B4-BE49-F238E27FC236}">
                <a16:creationId xmlns:a16="http://schemas.microsoft.com/office/drawing/2014/main" id="{7C25B4CD-98B7-4AAF-84C0-6F225AA104FE}"/>
              </a:ext>
            </a:extLst>
          </p:cNvPr>
          <p:cNvPicPr>
            <a:picLocks noChangeAspect="1"/>
          </p:cNvPicPr>
          <p:nvPr/>
        </p:nvPicPr>
        <p:blipFill>
          <a:blip r:embed="rId5"/>
          <a:stretch>
            <a:fillRect/>
          </a:stretch>
        </p:blipFill>
        <p:spPr>
          <a:xfrm>
            <a:off x="269557" y="2821105"/>
            <a:ext cx="4486275" cy="733425"/>
          </a:xfrm>
          <a:prstGeom prst="rect">
            <a:avLst/>
          </a:prstGeom>
        </p:spPr>
      </p:pic>
      <p:pic>
        <p:nvPicPr>
          <p:cNvPr id="10" name="Image 9">
            <a:extLst>
              <a:ext uri="{FF2B5EF4-FFF2-40B4-BE49-F238E27FC236}">
                <a16:creationId xmlns:a16="http://schemas.microsoft.com/office/drawing/2014/main" id="{5FE751FC-E485-4A37-A96A-9523EC0FD4B0}"/>
              </a:ext>
            </a:extLst>
          </p:cNvPr>
          <p:cNvPicPr>
            <a:picLocks noChangeAspect="1"/>
          </p:cNvPicPr>
          <p:nvPr/>
        </p:nvPicPr>
        <p:blipFill>
          <a:blip r:embed="rId6"/>
          <a:stretch>
            <a:fillRect/>
          </a:stretch>
        </p:blipFill>
        <p:spPr>
          <a:xfrm>
            <a:off x="269556" y="4103369"/>
            <a:ext cx="4400550" cy="1438275"/>
          </a:xfrm>
          <a:prstGeom prst="rect">
            <a:avLst/>
          </a:prstGeom>
        </p:spPr>
      </p:pic>
    </p:spTree>
    <p:extLst>
      <p:ext uri="{BB962C8B-B14F-4D97-AF65-F5344CB8AC3E}">
        <p14:creationId xmlns:p14="http://schemas.microsoft.com/office/powerpoint/2010/main" val="3076145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1000" fill="hold"/>
                                        <p:tgtEl>
                                          <p:spTgt spid="3"/>
                                        </p:tgtEl>
                                        <p:attrNameLst>
                                          <p:attrName>ppt_w</p:attrName>
                                        </p:attrNameLst>
                                      </p:cBhvr>
                                      <p:tavLst>
                                        <p:tav tm="0">
                                          <p:val>
                                            <p:fltVal val="0"/>
                                          </p:val>
                                        </p:tav>
                                        <p:tav tm="100000">
                                          <p:val>
                                            <p:strVal val="#ppt_w"/>
                                          </p:val>
                                        </p:tav>
                                      </p:tavLst>
                                    </p:anim>
                                    <p:anim calcmode="lin" valueType="num">
                                      <p:cBhvr>
                                        <p:cTn id="25" dur="1000" fill="hold"/>
                                        <p:tgtEl>
                                          <p:spTgt spid="3"/>
                                        </p:tgtEl>
                                        <p:attrNameLst>
                                          <p:attrName>ppt_h</p:attrName>
                                        </p:attrNameLst>
                                      </p:cBhvr>
                                      <p:tavLst>
                                        <p:tav tm="0">
                                          <p:val>
                                            <p:fltVal val="0"/>
                                          </p:val>
                                        </p:tav>
                                        <p:tav tm="100000">
                                          <p:val>
                                            <p:strVal val="#ppt_h"/>
                                          </p:val>
                                        </p:tav>
                                      </p:tavLst>
                                    </p:anim>
                                    <p:anim calcmode="lin" valueType="num">
                                      <p:cBhvr>
                                        <p:cTn id="26" dur="1000" fill="hold"/>
                                        <p:tgtEl>
                                          <p:spTgt spid="3"/>
                                        </p:tgtEl>
                                        <p:attrNameLst>
                                          <p:attrName>style.rotation</p:attrName>
                                        </p:attrNameLst>
                                      </p:cBhvr>
                                      <p:tavLst>
                                        <p:tav tm="0">
                                          <p:val>
                                            <p:fltVal val="90"/>
                                          </p:val>
                                        </p:tav>
                                        <p:tav tm="100000">
                                          <p:val>
                                            <p:fltVal val="0"/>
                                          </p:val>
                                        </p:tav>
                                      </p:tavLst>
                                    </p:anim>
                                    <p:animEffect transition="in" filter="fade">
                                      <p:cBhvr>
                                        <p:cTn id="27" dur="10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p:cTn id="32" dur="1000" fill="hold"/>
                                        <p:tgtEl>
                                          <p:spTgt spid="5"/>
                                        </p:tgtEl>
                                        <p:attrNameLst>
                                          <p:attrName>ppt_w</p:attrName>
                                        </p:attrNameLst>
                                      </p:cBhvr>
                                      <p:tavLst>
                                        <p:tav tm="0">
                                          <p:val>
                                            <p:fltVal val="0"/>
                                          </p:val>
                                        </p:tav>
                                        <p:tav tm="100000">
                                          <p:val>
                                            <p:strVal val="#ppt_w"/>
                                          </p:val>
                                        </p:tav>
                                      </p:tavLst>
                                    </p:anim>
                                    <p:anim calcmode="lin" valueType="num">
                                      <p:cBhvr>
                                        <p:cTn id="33" dur="1000" fill="hold"/>
                                        <p:tgtEl>
                                          <p:spTgt spid="5"/>
                                        </p:tgtEl>
                                        <p:attrNameLst>
                                          <p:attrName>ppt_h</p:attrName>
                                        </p:attrNameLst>
                                      </p:cBhvr>
                                      <p:tavLst>
                                        <p:tav tm="0">
                                          <p:val>
                                            <p:fltVal val="0"/>
                                          </p:val>
                                        </p:tav>
                                        <p:tav tm="100000">
                                          <p:val>
                                            <p:strVal val="#ppt_h"/>
                                          </p:val>
                                        </p:tav>
                                      </p:tavLst>
                                    </p:anim>
                                    <p:anim calcmode="lin" valueType="num">
                                      <p:cBhvr>
                                        <p:cTn id="34" dur="1000" fill="hold"/>
                                        <p:tgtEl>
                                          <p:spTgt spid="5"/>
                                        </p:tgtEl>
                                        <p:attrNameLst>
                                          <p:attrName>style.rotation</p:attrName>
                                        </p:attrNameLst>
                                      </p:cBhvr>
                                      <p:tavLst>
                                        <p:tav tm="0">
                                          <p:val>
                                            <p:fltVal val="90"/>
                                          </p:val>
                                        </p:tav>
                                        <p:tav tm="100000">
                                          <p:val>
                                            <p:fltVal val="0"/>
                                          </p:val>
                                        </p:tav>
                                      </p:tavLst>
                                    </p:anim>
                                    <p:animEffect transition="in" filter="fade">
                                      <p:cBhvr>
                                        <p:cTn id="3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BCDFB9F3-1011-46E7-A7D2-C27876ED4CEA}"/>
              </a:ext>
            </a:extLst>
          </p:cNvPr>
          <p:cNvSpPr txBox="1"/>
          <p:nvPr/>
        </p:nvSpPr>
        <p:spPr>
          <a:xfrm>
            <a:off x="314325" y="115301"/>
            <a:ext cx="11563350" cy="830997"/>
          </a:xfrm>
          <a:prstGeom prst="rect">
            <a:avLst/>
          </a:prstGeom>
          <a:noFill/>
        </p:spPr>
        <p:txBody>
          <a:bodyPr wrap="square" rtlCol="0">
            <a:spAutoFit/>
          </a:bodyPr>
          <a:lstStyle/>
          <a:p>
            <a:r>
              <a:rPr lang="fr-FR" sz="2400" b="1" dirty="0">
                <a:solidFill>
                  <a:schemeClr val="bg1"/>
                </a:solidFill>
              </a:rPr>
              <a:t>Et si on redessinait les grilles enseignantes en tenant compte de ces objectifs ? </a:t>
            </a:r>
          </a:p>
          <a:p>
            <a:r>
              <a:rPr lang="fr-FR" sz="2400" b="1" dirty="0">
                <a:solidFill>
                  <a:schemeClr val="bg1"/>
                </a:solidFill>
              </a:rPr>
              <a:t>A quoi pourrait ressembler une grille souhaitable (à défaut d’idéale) ?</a:t>
            </a:r>
          </a:p>
        </p:txBody>
      </p:sp>
      <p:graphicFrame>
        <p:nvGraphicFramePr>
          <p:cNvPr id="3" name="Graphique 2">
            <a:extLst>
              <a:ext uri="{FF2B5EF4-FFF2-40B4-BE49-F238E27FC236}">
                <a16:creationId xmlns:a16="http://schemas.microsoft.com/office/drawing/2014/main" id="{F2EA9CB5-2B69-4DF4-A9F2-A26D94F4E9AF}"/>
              </a:ext>
            </a:extLst>
          </p:cNvPr>
          <p:cNvGraphicFramePr>
            <a:graphicFrameLocks/>
          </p:cNvGraphicFramePr>
          <p:nvPr>
            <p:extLst>
              <p:ext uri="{D42A27DB-BD31-4B8C-83A1-F6EECF244321}">
                <p14:modId xmlns:p14="http://schemas.microsoft.com/office/powerpoint/2010/main" val="3641236135"/>
              </p:ext>
            </p:extLst>
          </p:nvPr>
        </p:nvGraphicFramePr>
        <p:xfrm>
          <a:off x="1467485" y="931098"/>
          <a:ext cx="9784080" cy="5862320"/>
        </p:xfrm>
        <a:graphic>
          <a:graphicData uri="http://schemas.openxmlformats.org/drawingml/2006/chart">
            <c:chart xmlns:c="http://schemas.openxmlformats.org/drawingml/2006/chart" xmlns:r="http://schemas.openxmlformats.org/officeDocument/2006/relationships" r:id="rId2"/>
          </a:graphicData>
        </a:graphic>
      </p:graphicFrame>
      <p:sp>
        <p:nvSpPr>
          <p:cNvPr id="4" name="ZoneTexte 3">
            <a:extLst>
              <a:ext uri="{FF2B5EF4-FFF2-40B4-BE49-F238E27FC236}">
                <a16:creationId xmlns:a16="http://schemas.microsoft.com/office/drawing/2014/main" id="{51D4EEBF-FCEA-4C35-9827-550277B60181}"/>
              </a:ext>
            </a:extLst>
          </p:cNvPr>
          <p:cNvSpPr txBox="1"/>
          <p:nvPr/>
        </p:nvSpPr>
        <p:spPr>
          <a:xfrm>
            <a:off x="2993489" y="3862258"/>
            <a:ext cx="2318954" cy="1200329"/>
          </a:xfrm>
          <a:prstGeom prst="rect">
            <a:avLst/>
          </a:prstGeom>
          <a:noFill/>
        </p:spPr>
        <p:txBody>
          <a:bodyPr wrap="square" rtlCol="0">
            <a:spAutoFit/>
          </a:bodyPr>
          <a:lstStyle/>
          <a:p>
            <a:r>
              <a:rPr lang="fr-FR" dirty="0"/>
              <a:t>Des débuts et milieux de carrière sérieusement revalorisés. </a:t>
            </a:r>
          </a:p>
        </p:txBody>
      </p:sp>
      <p:sp>
        <p:nvSpPr>
          <p:cNvPr id="5" name="ZoneTexte 4">
            <a:extLst>
              <a:ext uri="{FF2B5EF4-FFF2-40B4-BE49-F238E27FC236}">
                <a16:creationId xmlns:a16="http://schemas.microsoft.com/office/drawing/2014/main" id="{07688B72-454F-402F-9803-D910B6480DE3}"/>
              </a:ext>
            </a:extLst>
          </p:cNvPr>
          <p:cNvSpPr txBox="1"/>
          <p:nvPr/>
        </p:nvSpPr>
        <p:spPr>
          <a:xfrm>
            <a:off x="3181700" y="1271954"/>
            <a:ext cx="4417629" cy="646331"/>
          </a:xfrm>
          <a:prstGeom prst="rect">
            <a:avLst/>
          </a:prstGeom>
          <a:noFill/>
        </p:spPr>
        <p:txBody>
          <a:bodyPr wrap="square" rtlCol="0">
            <a:spAutoFit/>
          </a:bodyPr>
          <a:lstStyle/>
          <a:p>
            <a:r>
              <a:rPr lang="fr-FR" dirty="0"/>
              <a:t>Une progressivité réduite mais encore palpable</a:t>
            </a:r>
          </a:p>
        </p:txBody>
      </p:sp>
      <p:sp>
        <p:nvSpPr>
          <p:cNvPr id="6" name="ZoneTexte 5">
            <a:extLst>
              <a:ext uri="{FF2B5EF4-FFF2-40B4-BE49-F238E27FC236}">
                <a16:creationId xmlns:a16="http://schemas.microsoft.com/office/drawing/2014/main" id="{686FED33-A22F-4AE5-983F-078E400CB10B}"/>
              </a:ext>
            </a:extLst>
          </p:cNvPr>
          <p:cNvSpPr txBox="1"/>
          <p:nvPr/>
        </p:nvSpPr>
        <p:spPr>
          <a:xfrm>
            <a:off x="9657080" y="2462114"/>
            <a:ext cx="1696720" cy="1477328"/>
          </a:xfrm>
          <a:prstGeom prst="rect">
            <a:avLst/>
          </a:prstGeom>
          <a:noFill/>
        </p:spPr>
        <p:txBody>
          <a:bodyPr wrap="square" rtlCol="0">
            <a:spAutoFit/>
          </a:bodyPr>
          <a:lstStyle/>
          <a:p>
            <a:r>
              <a:rPr lang="fr-FR" dirty="0"/>
              <a:t>Un bon niveau en fin de carrière pour une retraite de qualité</a:t>
            </a:r>
          </a:p>
        </p:txBody>
      </p:sp>
      <p:sp>
        <p:nvSpPr>
          <p:cNvPr id="7" name="ZoneTexte 6">
            <a:extLst>
              <a:ext uri="{FF2B5EF4-FFF2-40B4-BE49-F238E27FC236}">
                <a16:creationId xmlns:a16="http://schemas.microsoft.com/office/drawing/2014/main" id="{79D4B146-63EA-4B13-AC9C-9FA32D6D31B5}"/>
              </a:ext>
            </a:extLst>
          </p:cNvPr>
          <p:cNvSpPr txBox="1"/>
          <p:nvPr/>
        </p:nvSpPr>
        <p:spPr>
          <a:xfrm>
            <a:off x="9017476" y="4350767"/>
            <a:ext cx="2100898" cy="1754326"/>
          </a:xfrm>
          <a:prstGeom prst="rect">
            <a:avLst/>
          </a:prstGeom>
          <a:noFill/>
        </p:spPr>
        <p:txBody>
          <a:bodyPr wrap="square" rtlCol="0">
            <a:spAutoFit/>
          </a:bodyPr>
          <a:lstStyle/>
          <a:p>
            <a:r>
              <a:rPr lang="fr-FR" dirty="0"/>
              <a:t>La différence entre les 2 courbes ? </a:t>
            </a:r>
          </a:p>
          <a:p>
            <a:r>
              <a:rPr lang="fr-FR" dirty="0"/>
              <a:t>20% de rémunération supplémentaire sur la carrière</a:t>
            </a:r>
          </a:p>
        </p:txBody>
      </p:sp>
      <p:cxnSp>
        <p:nvCxnSpPr>
          <p:cNvPr id="9" name="Connecteur droit avec flèche 8">
            <a:extLst>
              <a:ext uri="{FF2B5EF4-FFF2-40B4-BE49-F238E27FC236}">
                <a16:creationId xmlns:a16="http://schemas.microsoft.com/office/drawing/2014/main" id="{7F8992DA-07FB-4E8B-A0E2-E099CC73AF80}"/>
              </a:ext>
            </a:extLst>
          </p:cNvPr>
          <p:cNvCxnSpPr/>
          <p:nvPr/>
        </p:nvCxnSpPr>
        <p:spPr>
          <a:xfrm flipH="1" flipV="1">
            <a:off x="10067925" y="1918285"/>
            <a:ext cx="276225" cy="5391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Connecteur droit avec flèche 9">
            <a:extLst>
              <a:ext uri="{FF2B5EF4-FFF2-40B4-BE49-F238E27FC236}">
                <a16:creationId xmlns:a16="http://schemas.microsoft.com/office/drawing/2014/main" id="{A3890721-6699-4554-B272-BA5C5EA695C7}"/>
              </a:ext>
            </a:extLst>
          </p:cNvPr>
          <p:cNvCxnSpPr>
            <a:cxnSpLocks/>
          </p:cNvCxnSpPr>
          <p:nvPr/>
        </p:nvCxnSpPr>
        <p:spPr>
          <a:xfrm>
            <a:off x="4676775" y="1704975"/>
            <a:ext cx="0" cy="9742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3271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arn(inVertical)">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barn(inVertical)">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barn(inVertical)">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barn(inVertical)">
                                      <p:cBhvr>
                                        <p:cTn id="36" dur="5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barn(inVertical)">
                                      <p:cBhvr>
                                        <p:cTn id="41" dur="500"/>
                                        <p:tgtEl>
                                          <p:spTgt spid="9"/>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barn(inVertical)">
                                      <p:cBhvr>
                                        <p:cTn id="4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3" grpId="0">
        <p:bldAsOne/>
      </p:bldGraphic>
      <p:bldP spid="4" grpId="0"/>
      <p:bldP spid="5" grpId="0"/>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lowchart: Document 8">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rgbClr val="3663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ZoneTexte 1">
            <a:extLst>
              <a:ext uri="{FF2B5EF4-FFF2-40B4-BE49-F238E27FC236}">
                <a16:creationId xmlns:a16="http://schemas.microsoft.com/office/drawing/2014/main" id="{83048BF1-8965-40DE-82B1-B39799081982}"/>
              </a:ext>
            </a:extLst>
          </p:cNvPr>
          <p:cNvSpPr txBox="1"/>
          <p:nvPr/>
        </p:nvSpPr>
        <p:spPr>
          <a:xfrm>
            <a:off x="838199" y="171162"/>
            <a:ext cx="3143251" cy="2371148"/>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2800" kern="1200" dirty="0">
                <a:solidFill>
                  <a:srgbClr val="FFFFFF"/>
                </a:solidFill>
                <a:latin typeface="+mj-lt"/>
                <a:ea typeface="+mj-ea"/>
                <a:cs typeface="+mj-cs"/>
              </a:rPr>
              <a:t>III) La “</a:t>
            </a:r>
            <a:r>
              <a:rPr lang="en-US" sz="2800" kern="1200" dirty="0" err="1">
                <a:solidFill>
                  <a:srgbClr val="FFFFFF"/>
                </a:solidFill>
                <a:latin typeface="+mj-lt"/>
                <a:ea typeface="+mj-ea"/>
                <a:cs typeface="+mj-cs"/>
              </a:rPr>
              <a:t>revalorisation</a:t>
            </a:r>
            <a:r>
              <a:rPr lang="en-US" sz="2800" kern="1200" dirty="0">
                <a:solidFill>
                  <a:srgbClr val="FFFFFF"/>
                </a:solidFill>
                <a:latin typeface="+mj-lt"/>
                <a:ea typeface="+mj-ea"/>
                <a:cs typeface="+mj-cs"/>
              </a:rPr>
              <a:t>” : un reel </a:t>
            </a:r>
            <a:r>
              <a:rPr lang="en-US" sz="2800" kern="1200" dirty="0" err="1">
                <a:solidFill>
                  <a:srgbClr val="FFFFFF"/>
                </a:solidFill>
                <a:latin typeface="+mj-lt"/>
                <a:ea typeface="+mj-ea"/>
                <a:cs typeface="+mj-cs"/>
              </a:rPr>
              <a:t>rattrapage</a:t>
            </a:r>
            <a:r>
              <a:rPr lang="en-US" sz="2800" kern="1200" dirty="0">
                <a:solidFill>
                  <a:srgbClr val="FFFFFF"/>
                </a:solidFill>
                <a:latin typeface="+mj-lt"/>
                <a:ea typeface="+mj-ea"/>
                <a:cs typeface="+mj-cs"/>
              </a:rPr>
              <a:t> ? </a:t>
            </a:r>
          </a:p>
        </p:txBody>
      </p:sp>
      <p:pic>
        <p:nvPicPr>
          <p:cNvPr id="4" name="Image 3" descr="Une image contenant arbre, plante&#10;&#10;Description générée automatiquement">
            <a:extLst>
              <a:ext uri="{FF2B5EF4-FFF2-40B4-BE49-F238E27FC236}">
                <a16:creationId xmlns:a16="http://schemas.microsoft.com/office/drawing/2014/main" id="{4D1524D4-556F-4B50-A273-8C38ABBE53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07933" y="1445653"/>
            <a:ext cx="7347537" cy="3967669"/>
          </a:xfrm>
          <a:prstGeom prst="rect">
            <a:avLst/>
          </a:prstGeom>
        </p:spPr>
      </p:pic>
    </p:spTree>
    <p:extLst>
      <p:ext uri="{BB962C8B-B14F-4D97-AF65-F5344CB8AC3E}">
        <p14:creationId xmlns:p14="http://schemas.microsoft.com/office/powerpoint/2010/main" val="6646813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66606A69-FB77-42C2-91BB-5845C83CF4D1}"/>
              </a:ext>
            </a:extLst>
          </p:cNvPr>
          <p:cNvSpPr txBox="1"/>
          <p:nvPr/>
        </p:nvSpPr>
        <p:spPr>
          <a:xfrm>
            <a:off x="1000125" y="227165"/>
            <a:ext cx="9865360" cy="523220"/>
          </a:xfrm>
          <a:prstGeom prst="rect">
            <a:avLst/>
          </a:prstGeom>
          <a:noFill/>
        </p:spPr>
        <p:txBody>
          <a:bodyPr wrap="square" rtlCol="0">
            <a:spAutoFit/>
          </a:bodyPr>
          <a:lstStyle/>
          <a:p>
            <a:r>
              <a:rPr lang="fr-FR" sz="2800" b="1" dirty="0">
                <a:solidFill>
                  <a:schemeClr val="bg1"/>
                </a:solidFill>
              </a:rPr>
              <a:t>Revalorisation et Grenelle de l’Education : où en est-on ?</a:t>
            </a:r>
          </a:p>
        </p:txBody>
      </p:sp>
      <p:sp>
        <p:nvSpPr>
          <p:cNvPr id="4" name="ZoneTexte 3">
            <a:extLst>
              <a:ext uri="{FF2B5EF4-FFF2-40B4-BE49-F238E27FC236}">
                <a16:creationId xmlns:a16="http://schemas.microsoft.com/office/drawing/2014/main" id="{5A8CE99C-973A-44BC-B978-B5A4362BA759}"/>
              </a:ext>
            </a:extLst>
          </p:cNvPr>
          <p:cNvSpPr txBox="1"/>
          <p:nvPr/>
        </p:nvSpPr>
        <p:spPr>
          <a:xfrm>
            <a:off x="1000125" y="1206375"/>
            <a:ext cx="9865360" cy="400110"/>
          </a:xfrm>
          <a:prstGeom prst="rect">
            <a:avLst/>
          </a:prstGeom>
          <a:noFill/>
        </p:spPr>
        <p:txBody>
          <a:bodyPr wrap="square" rtlCol="0">
            <a:spAutoFit/>
          </a:bodyPr>
          <a:lstStyle/>
          <a:p>
            <a:r>
              <a:rPr lang="fr-FR" sz="2000" b="1" dirty="0">
                <a:solidFill>
                  <a:schemeClr val="bg1"/>
                </a:solidFill>
              </a:rPr>
              <a:t>A partir de mai 2021</a:t>
            </a:r>
          </a:p>
        </p:txBody>
      </p:sp>
      <p:sp>
        <p:nvSpPr>
          <p:cNvPr id="5" name="ZoneTexte 4">
            <a:extLst>
              <a:ext uri="{FF2B5EF4-FFF2-40B4-BE49-F238E27FC236}">
                <a16:creationId xmlns:a16="http://schemas.microsoft.com/office/drawing/2014/main" id="{FBE23A13-657A-4BE3-8992-54389CC823A9}"/>
              </a:ext>
            </a:extLst>
          </p:cNvPr>
          <p:cNvSpPr txBox="1"/>
          <p:nvPr/>
        </p:nvSpPr>
        <p:spPr>
          <a:xfrm>
            <a:off x="1000125" y="3596243"/>
            <a:ext cx="9865360" cy="400110"/>
          </a:xfrm>
          <a:prstGeom prst="rect">
            <a:avLst/>
          </a:prstGeom>
          <a:noFill/>
        </p:spPr>
        <p:txBody>
          <a:bodyPr wrap="square" rtlCol="0">
            <a:spAutoFit/>
          </a:bodyPr>
          <a:lstStyle/>
          <a:p>
            <a:r>
              <a:rPr lang="fr-FR" sz="2000" b="1" dirty="0">
                <a:solidFill>
                  <a:schemeClr val="bg1"/>
                </a:solidFill>
              </a:rPr>
              <a:t>A partir de janvier 2022</a:t>
            </a:r>
          </a:p>
        </p:txBody>
      </p:sp>
      <p:sp>
        <p:nvSpPr>
          <p:cNvPr id="6" name="ZoneTexte 5">
            <a:extLst>
              <a:ext uri="{FF2B5EF4-FFF2-40B4-BE49-F238E27FC236}">
                <a16:creationId xmlns:a16="http://schemas.microsoft.com/office/drawing/2014/main" id="{EEBC4A9B-19B8-4B9C-9A33-E797C707ABD8}"/>
              </a:ext>
            </a:extLst>
          </p:cNvPr>
          <p:cNvSpPr txBox="1"/>
          <p:nvPr/>
        </p:nvSpPr>
        <p:spPr>
          <a:xfrm>
            <a:off x="1000125" y="3997325"/>
            <a:ext cx="9865360" cy="1938992"/>
          </a:xfrm>
          <a:prstGeom prst="rect">
            <a:avLst/>
          </a:prstGeom>
          <a:noFill/>
        </p:spPr>
        <p:txBody>
          <a:bodyPr wrap="square" rtlCol="0">
            <a:spAutoFit/>
          </a:bodyPr>
          <a:lstStyle/>
          <a:p>
            <a:r>
              <a:rPr lang="fr-FR" sz="2000" dirty="0">
                <a:solidFill>
                  <a:schemeClr val="bg1"/>
                </a:solidFill>
              </a:rPr>
              <a:t>400 millions d’euros pour des mesures de « revalorisation »</a:t>
            </a:r>
          </a:p>
          <a:p>
            <a:pPr marL="285750" indent="-285750">
              <a:buFont typeface="Arial" panose="020B0604020202020204" pitchFamily="34" charset="0"/>
              <a:buChar char="•"/>
            </a:pPr>
            <a:r>
              <a:rPr lang="fr-FR" sz="2000" dirty="0">
                <a:solidFill>
                  <a:schemeClr val="bg1"/>
                </a:solidFill>
              </a:rPr>
              <a:t>Prime d’attractivité pour les 20 premières années de carrière (267 millions d’euros)</a:t>
            </a:r>
          </a:p>
          <a:p>
            <a:pPr marL="285750" indent="-285750">
              <a:buFont typeface="Arial" panose="020B0604020202020204" pitchFamily="34" charset="0"/>
              <a:buChar char="•"/>
            </a:pPr>
            <a:r>
              <a:rPr lang="fr-FR" sz="2000" dirty="0">
                <a:solidFill>
                  <a:schemeClr val="bg1"/>
                </a:solidFill>
              </a:rPr>
              <a:t>Mesures catégorielles (Personnels de direction, personnels administratifs, personnels de santé etc.)</a:t>
            </a:r>
          </a:p>
          <a:p>
            <a:endParaRPr lang="fr-FR" sz="2000" dirty="0">
              <a:solidFill>
                <a:schemeClr val="bg1"/>
              </a:solidFill>
            </a:endParaRPr>
          </a:p>
          <a:p>
            <a:r>
              <a:rPr lang="fr-FR" sz="2000" dirty="0">
                <a:solidFill>
                  <a:schemeClr val="bg1"/>
                </a:solidFill>
              </a:rPr>
              <a:t>200 millions d’euros pour la mise en œuvre de la Protection Sociale Complémentaire</a:t>
            </a:r>
          </a:p>
        </p:txBody>
      </p:sp>
      <p:sp>
        <p:nvSpPr>
          <p:cNvPr id="7" name="ZoneTexte 6">
            <a:extLst>
              <a:ext uri="{FF2B5EF4-FFF2-40B4-BE49-F238E27FC236}">
                <a16:creationId xmlns:a16="http://schemas.microsoft.com/office/drawing/2014/main" id="{CEB6EC02-58A6-408A-9435-CBD5C862AC3B}"/>
              </a:ext>
            </a:extLst>
          </p:cNvPr>
          <p:cNvSpPr txBox="1"/>
          <p:nvPr/>
        </p:nvSpPr>
        <p:spPr>
          <a:xfrm>
            <a:off x="1000125" y="1546023"/>
            <a:ext cx="9865360" cy="2215991"/>
          </a:xfrm>
          <a:prstGeom prst="rect">
            <a:avLst/>
          </a:prstGeom>
          <a:noFill/>
        </p:spPr>
        <p:txBody>
          <a:bodyPr wrap="square" rtlCol="0">
            <a:spAutoFit/>
          </a:bodyPr>
          <a:lstStyle/>
          <a:p>
            <a:r>
              <a:rPr lang="fr-FR" sz="2000" dirty="0">
                <a:solidFill>
                  <a:schemeClr val="bg1"/>
                </a:solidFill>
              </a:rPr>
              <a:t>400 millions d’euros pour des mesures de « revalorisation » (500 millions en année pleine)</a:t>
            </a:r>
          </a:p>
          <a:p>
            <a:pPr marL="285750" indent="-285750">
              <a:buFont typeface="Arial" panose="020B0604020202020204" pitchFamily="34" charset="0"/>
              <a:buChar char="•"/>
            </a:pPr>
            <a:r>
              <a:rPr lang="fr-FR" sz="2000" dirty="0">
                <a:solidFill>
                  <a:schemeClr val="bg1"/>
                </a:solidFill>
              </a:rPr>
              <a:t>Prime d’attractivité pour les 15 premières années de carrière (253 millions d’euros)</a:t>
            </a:r>
          </a:p>
          <a:p>
            <a:pPr marL="285750" indent="-285750">
              <a:buFont typeface="Arial" panose="020B0604020202020204" pitchFamily="34" charset="0"/>
              <a:buChar char="•"/>
            </a:pPr>
            <a:r>
              <a:rPr lang="fr-FR" sz="2000" dirty="0">
                <a:solidFill>
                  <a:schemeClr val="bg1"/>
                </a:solidFill>
              </a:rPr>
              <a:t>Prime d’équipement informatique (environ 150 euros nets par an)</a:t>
            </a:r>
          </a:p>
          <a:p>
            <a:pPr marL="285750" indent="-285750">
              <a:buFont typeface="Arial" panose="020B0604020202020204" pitchFamily="34" charset="0"/>
              <a:buChar char="•"/>
            </a:pPr>
            <a:r>
              <a:rPr lang="fr-FR" sz="2000" dirty="0">
                <a:solidFill>
                  <a:schemeClr val="bg1"/>
                </a:solidFill>
              </a:rPr>
              <a:t>Augmentation du taux de passage à la hors-classe (17 à 18%)</a:t>
            </a:r>
          </a:p>
          <a:p>
            <a:pPr marL="285750" indent="-285750">
              <a:buFont typeface="Arial" panose="020B0604020202020204" pitchFamily="34" charset="0"/>
              <a:buChar char="•"/>
            </a:pPr>
            <a:r>
              <a:rPr lang="fr-FR" sz="2000" dirty="0">
                <a:solidFill>
                  <a:schemeClr val="bg1"/>
                </a:solidFill>
              </a:rPr>
              <a:t>Mesures catégorielles (Direction d’école, professeurs documentalistes, CPE, REP+ à hauteur de 45 millions d’euros)</a:t>
            </a:r>
            <a:endParaRPr lang="fr-FR" dirty="0"/>
          </a:p>
          <a:p>
            <a:pPr marL="285750" indent="-285750">
              <a:buFont typeface="Arial" panose="020B0604020202020204" pitchFamily="34" charset="0"/>
              <a:buChar char="•"/>
            </a:pPr>
            <a:endParaRPr lang="fr-FR" dirty="0"/>
          </a:p>
        </p:txBody>
      </p:sp>
      <p:sp>
        <p:nvSpPr>
          <p:cNvPr id="9" name="ZoneTexte 8">
            <a:extLst>
              <a:ext uri="{FF2B5EF4-FFF2-40B4-BE49-F238E27FC236}">
                <a16:creationId xmlns:a16="http://schemas.microsoft.com/office/drawing/2014/main" id="{735D30A0-4B66-4CE4-95AE-0399818ECB81}"/>
              </a:ext>
            </a:extLst>
          </p:cNvPr>
          <p:cNvSpPr txBox="1"/>
          <p:nvPr/>
        </p:nvSpPr>
        <p:spPr>
          <a:xfrm>
            <a:off x="1000125" y="816198"/>
            <a:ext cx="9865360" cy="400110"/>
          </a:xfrm>
          <a:prstGeom prst="rect">
            <a:avLst/>
          </a:prstGeom>
          <a:noFill/>
        </p:spPr>
        <p:txBody>
          <a:bodyPr wrap="square" rtlCol="0">
            <a:spAutoFit/>
          </a:bodyPr>
          <a:lstStyle/>
          <a:p>
            <a:r>
              <a:rPr lang="fr-FR" sz="2000" dirty="0">
                <a:solidFill>
                  <a:schemeClr val="bg1"/>
                </a:solidFill>
              </a:rPr>
              <a:t>L’actuel processus de revalorisation s’est jusqu’ici déroulé en deux temps. </a:t>
            </a:r>
          </a:p>
        </p:txBody>
      </p:sp>
    </p:spTree>
    <p:extLst>
      <p:ext uri="{BB962C8B-B14F-4D97-AF65-F5344CB8AC3E}">
        <p14:creationId xmlns:p14="http://schemas.microsoft.com/office/powerpoint/2010/main" val="4163839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D6448B5D-81F9-4121-9539-43E9096CC003}"/>
              </a:ext>
            </a:extLst>
          </p:cNvPr>
          <p:cNvSpPr txBox="1"/>
          <p:nvPr/>
        </p:nvSpPr>
        <p:spPr>
          <a:xfrm>
            <a:off x="1259113" y="228723"/>
            <a:ext cx="9865360" cy="830997"/>
          </a:xfrm>
          <a:prstGeom prst="rect">
            <a:avLst/>
          </a:prstGeom>
          <a:noFill/>
        </p:spPr>
        <p:txBody>
          <a:bodyPr wrap="square" rtlCol="0">
            <a:spAutoFit/>
          </a:bodyPr>
          <a:lstStyle/>
          <a:p>
            <a:r>
              <a:rPr lang="fr-FR" sz="2400" b="1" dirty="0">
                <a:solidFill>
                  <a:schemeClr val="bg1"/>
                </a:solidFill>
              </a:rPr>
              <a:t>Les effets sur la feuille de paye sont réels, mais leur faible visibilité sur les courbes ci-dessous montre à quel point le chemin à parcourir reste long. </a:t>
            </a:r>
          </a:p>
        </p:txBody>
      </p:sp>
      <p:graphicFrame>
        <p:nvGraphicFramePr>
          <p:cNvPr id="5" name="Graphique 4">
            <a:extLst>
              <a:ext uri="{FF2B5EF4-FFF2-40B4-BE49-F238E27FC236}">
                <a16:creationId xmlns:a16="http://schemas.microsoft.com/office/drawing/2014/main" id="{16C8E82B-F187-4D2F-AE50-914A6FFEB6D5}"/>
              </a:ext>
            </a:extLst>
          </p:cNvPr>
          <p:cNvGraphicFramePr>
            <a:graphicFrameLocks/>
          </p:cNvGraphicFramePr>
          <p:nvPr>
            <p:extLst>
              <p:ext uri="{D42A27DB-BD31-4B8C-83A1-F6EECF244321}">
                <p14:modId xmlns:p14="http://schemas.microsoft.com/office/powerpoint/2010/main" val="979705387"/>
              </p:ext>
            </p:extLst>
          </p:nvPr>
        </p:nvGraphicFramePr>
        <p:xfrm>
          <a:off x="1457325" y="1059720"/>
          <a:ext cx="8886825" cy="3917647"/>
        </p:xfrm>
        <a:graphic>
          <a:graphicData uri="http://schemas.openxmlformats.org/drawingml/2006/chart">
            <c:chart xmlns:c="http://schemas.openxmlformats.org/drawingml/2006/chart" xmlns:r="http://schemas.openxmlformats.org/officeDocument/2006/relationships" r:id="rId2"/>
          </a:graphicData>
        </a:graphic>
      </p:graphicFrame>
      <p:sp>
        <p:nvSpPr>
          <p:cNvPr id="2" name="ZoneTexte 1">
            <a:extLst>
              <a:ext uri="{FF2B5EF4-FFF2-40B4-BE49-F238E27FC236}">
                <a16:creationId xmlns:a16="http://schemas.microsoft.com/office/drawing/2014/main" id="{E5D93EC1-B768-4913-97F5-C0D4E3AA0C20}"/>
              </a:ext>
            </a:extLst>
          </p:cNvPr>
          <p:cNvSpPr txBox="1"/>
          <p:nvPr/>
        </p:nvSpPr>
        <p:spPr>
          <a:xfrm>
            <a:off x="344713" y="4977367"/>
            <a:ext cx="11361512" cy="1754326"/>
          </a:xfrm>
          <a:prstGeom prst="rect">
            <a:avLst/>
          </a:prstGeom>
          <a:noFill/>
        </p:spPr>
        <p:txBody>
          <a:bodyPr wrap="square" rtlCol="0">
            <a:spAutoFit/>
          </a:bodyPr>
          <a:lstStyle/>
          <a:p>
            <a:r>
              <a:rPr lang="fr-FR" i="1" dirty="0"/>
              <a:t>« Dans le budget de l’Éducation nationale, les dépenses correspondant aux rémunérations d’activité des personnels s’élèvent à près de </a:t>
            </a:r>
            <a:r>
              <a:rPr lang="fr-FR" b="1" i="1" dirty="0"/>
              <a:t>40 milliards d’euros</a:t>
            </a:r>
            <a:r>
              <a:rPr lang="fr-FR" i="1" dirty="0"/>
              <a:t>. Une rallonge budgétaire de 500 millions d’euros représente </a:t>
            </a:r>
            <a:r>
              <a:rPr lang="fr-FR" b="1" i="1" dirty="0"/>
              <a:t>1,25 % de ce montant</a:t>
            </a:r>
            <a:r>
              <a:rPr lang="fr-FR" i="1" dirty="0"/>
              <a:t>. Cela correspond à peu près au </a:t>
            </a:r>
            <a:r>
              <a:rPr lang="fr-FR" b="1" i="1" dirty="0"/>
              <a:t>rythme annuel moyen d’inflation</a:t>
            </a:r>
            <a:r>
              <a:rPr lang="fr-FR" i="1" dirty="0"/>
              <a:t>. En d’autres termes, pour compenser les effets à la baisse sur les salaires des enseignants provoqués par l’inflation, il faudrait chaque année une rallonge budgétaire de près de 500 millions d’euros. »</a:t>
            </a:r>
          </a:p>
          <a:p>
            <a:r>
              <a:rPr lang="fr-FR" i="1" dirty="0"/>
              <a:t>Bernard </a:t>
            </a:r>
            <a:r>
              <a:rPr lang="fr-FR" i="1" dirty="0" err="1"/>
              <a:t>Schwengler</a:t>
            </a:r>
            <a:r>
              <a:rPr lang="fr-FR" i="1" dirty="0"/>
              <a:t>, interviewé par le Sgen-CFDT Alsace</a:t>
            </a:r>
            <a:endParaRPr lang="fr-FR" dirty="0"/>
          </a:p>
        </p:txBody>
      </p:sp>
    </p:spTree>
    <p:extLst>
      <p:ext uri="{BB962C8B-B14F-4D97-AF65-F5344CB8AC3E}">
        <p14:creationId xmlns:p14="http://schemas.microsoft.com/office/powerpoint/2010/main" val="3213549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5" grpId="0">
        <p:bldAsOne/>
      </p:bldGraphic>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A899E461-AB8D-42A1-AFAB-A7F04148FC57}"/>
              </a:ext>
            </a:extLst>
          </p:cNvPr>
          <p:cNvPicPr>
            <a:picLocks noChangeAspect="1"/>
          </p:cNvPicPr>
          <p:nvPr/>
        </p:nvPicPr>
        <p:blipFill>
          <a:blip r:embed="rId2"/>
          <a:stretch>
            <a:fillRect/>
          </a:stretch>
        </p:blipFill>
        <p:spPr>
          <a:xfrm>
            <a:off x="0" y="0"/>
            <a:ext cx="12192000" cy="3940196"/>
          </a:xfrm>
          <a:prstGeom prst="rect">
            <a:avLst/>
          </a:prstGeom>
        </p:spPr>
      </p:pic>
      <p:sp>
        <p:nvSpPr>
          <p:cNvPr id="2" name="ZoneTexte 1">
            <a:extLst>
              <a:ext uri="{FF2B5EF4-FFF2-40B4-BE49-F238E27FC236}">
                <a16:creationId xmlns:a16="http://schemas.microsoft.com/office/drawing/2014/main" id="{A84C7118-6532-4311-9A73-4B4A4331ECC4}"/>
              </a:ext>
            </a:extLst>
          </p:cNvPr>
          <p:cNvSpPr txBox="1"/>
          <p:nvPr/>
        </p:nvSpPr>
        <p:spPr>
          <a:xfrm>
            <a:off x="428625" y="3985219"/>
            <a:ext cx="11334750" cy="1015663"/>
          </a:xfrm>
          <a:prstGeom prst="rect">
            <a:avLst/>
          </a:prstGeom>
          <a:noFill/>
        </p:spPr>
        <p:txBody>
          <a:bodyPr wrap="square" rtlCol="0">
            <a:spAutoFit/>
          </a:bodyPr>
          <a:lstStyle/>
          <a:p>
            <a:pPr marL="285750" indent="-285750">
              <a:buFont typeface="Arial" panose="020B0604020202020204" pitchFamily="34" charset="0"/>
              <a:buChar char="•"/>
            </a:pPr>
            <a:r>
              <a:rPr lang="fr-FR" sz="2000" dirty="0">
                <a:solidFill>
                  <a:schemeClr val="bg1"/>
                </a:solidFill>
              </a:rPr>
              <a:t>Dès l’ouverture des discussions sur une « revalorisation » des salaires enseignants, dans le sillage du projet de transformation du système de retraites, le Sgen-CFDT a revendiqué la mise en place d’une loi de programmation afin d’ancrer dans le temps le processus de rattrapage salarial. </a:t>
            </a:r>
          </a:p>
        </p:txBody>
      </p:sp>
      <p:sp>
        <p:nvSpPr>
          <p:cNvPr id="5" name="ZoneTexte 4">
            <a:extLst>
              <a:ext uri="{FF2B5EF4-FFF2-40B4-BE49-F238E27FC236}">
                <a16:creationId xmlns:a16="http://schemas.microsoft.com/office/drawing/2014/main" id="{41CFB7BA-DCD6-4E0B-A3F9-95A5D72F35FD}"/>
              </a:ext>
            </a:extLst>
          </p:cNvPr>
          <p:cNvSpPr txBox="1"/>
          <p:nvPr/>
        </p:nvSpPr>
        <p:spPr>
          <a:xfrm>
            <a:off x="428625" y="4945868"/>
            <a:ext cx="11334750" cy="707886"/>
          </a:xfrm>
          <a:prstGeom prst="rect">
            <a:avLst/>
          </a:prstGeom>
          <a:noFill/>
        </p:spPr>
        <p:txBody>
          <a:bodyPr wrap="square" rtlCol="0">
            <a:spAutoFit/>
          </a:bodyPr>
          <a:lstStyle/>
          <a:p>
            <a:pPr marL="285750" indent="-285750">
              <a:buFont typeface="Arial" panose="020B0604020202020204" pitchFamily="34" charset="0"/>
              <a:buChar char="•"/>
            </a:pPr>
            <a:r>
              <a:rPr lang="fr-FR" sz="2000" dirty="0">
                <a:solidFill>
                  <a:schemeClr val="bg1"/>
                </a:solidFill>
              </a:rPr>
              <a:t>D’abord sceptiques, d’autres organisations syndicales ont rejoint cette revendication. </a:t>
            </a:r>
          </a:p>
          <a:p>
            <a:endParaRPr lang="fr-FR" sz="2000" dirty="0">
              <a:solidFill>
                <a:schemeClr val="bg1"/>
              </a:solidFill>
            </a:endParaRPr>
          </a:p>
        </p:txBody>
      </p:sp>
      <p:sp>
        <p:nvSpPr>
          <p:cNvPr id="6" name="ZoneTexte 5">
            <a:extLst>
              <a:ext uri="{FF2B5EF4-FFF2-40B4-BE49-F238E27FC236}">
                <a16:creationId xmlns:a16="http://schemas.microsoft.com/office/drawing/2014/main" id="{B99BA58F-3CA9-43E5-A932-94A05804EEA7}"/>
              </a:ext>
            </a:extLst>
          </p:cNvPr>
          <p:cNvSpPr txBox="1"/>
          <p:nvPr/>
        </p:nvSpPr>
        <p:spPr>
          <a:xfrm>
            <a:off x="428625" y="5489853"/>
            <a:ext cx="11334750" cy="707886"/>
          </a:xfrm>
          <a:prstGeom prst="rect">
            <a:avLst/>
          </a:prstGeom>
          <a:noFill/>
        </p:spPr>
        <p:txBody>
          <a:bodyPr wrap="square" rtlCol="0">
            <a:spAutoFit/>
          </a:bodyPr>
          <a:lstStyle/>
          <a:p>
            <a:pPr marL="285750" indent="-285750">
              <a:buFont typeface="Arial" panose="020B0604020202020204" pitchFamily="34" charset="0"/>
              <a:buChar char="•"/>
            </a:pPr>
            <a:r>
              <a:rPr lang="fr-FR" sz="2000" dirty="0">
                <a:solidFill>
                  <a:schemeClr val="bg1"/>
                </a:solidFill>
              </a:rPr>
              <a:t>Mais le gouvernement, après avoir longtemps fait miroiter la possibilité d’une telle loi, y a finalement renoncé…</a:t>
            </a:r>
          </a:p>
        </p:txBody>
      </p:sp>
      <p:sp>
        <p:nvSpPr>
          <p:cNvPr id="7" name="ZoneTexte 6">
            <a:extLst>
              <a:ext uri="{FF2B5EF4-FFF2-40B4-BE49-F238E27FC236}">
                <a16:creationId xmlns:a16="http://schemas.microsoft.com/office/drawing/2014/main" id="{99381F76-30BF-4443-96BF-319044542944}"/>
              </a:ext>
            </a:extLst>
          </p:cNvPr>
          <p:cNvSpPr txBox="1"/>
          <p:nvPr/>
        </p:nvSpPr>
        <p:spPr>
          <a:xfrm>
            <a:off x="428625" y="6197739"/>
            <a:ext cx="11334750" cy="707886"/>
          </a:xfrm>
          <a:prstGeom prst="rect">
            <a:avLst/>
          </a:prstGeom>
          <a:noFill/>
        </p:spPr>
        <p:txBody>
          <a:bodyPr wrap="square" rtlCol="0">
            <a:spAutoFit/>
          </a:bodyPr>
          <a:lstStyle/>
          <a:p>
            <a:pPr marL="285750" indent="-285750">
              <a:buFont typeface="Arial" panose="020B0604020202020204" pitchFamily="34" charset="0"/>
              <a:buChar char="•"/>
            </a:pPr>
            <a:r>
              <a:rPr lang="fr-FR" sz="2000" dirty="0">
                <a:solidFill>
                  <a:schemeClr val="bg1"/>
                </a:solidFill>
              </a:rPr>
              <a:t>La présidentielle de 2022 jouera donc un rôle décisif dans la poursuite d’un éventuel processus</a:t>
            </a:r>
          </a:p>
          <a:p>
            <a:endParaRPr lang="fr-FR" sz="2000" dirty="0">
              <a:solidFill>
                <a:schemeClr val="bg1"/>
              </a:solidFill>
            </a:endParaRPr>
          </a:p>
        </p:txBody>
      </p:sp>
    </p:spTree>
    <p:extLst>
      <p:ext uri="{BB962C8B-B14F-4D97-AF65-F5344CB8AC3E}">
        <p14:creationId xmlns:p14="http://schemas.microsoft.com/office/powerpoint/2010/main" val="2806417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randombar(horizontal)">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1B826013-F02E-4705-ACA2-FC0D2CF39514}"/>
              </a:ext>
            </a:extLst>
          </p:cNvPr>
          <p:cNvSpPr txBox="1"/>
          <p:nvPr/>
        </p:nvSpPr>
        <p:spPr>
          <a:xfrm>
            <a:off x="176212" y="291932"/>
            <a:ext cx="11839575" cy="707886"/>
          </a:xfrm>
          <a:prstGeom prst="rect">
            <a:avLst/>
          </a:prstGeom>
          <a:noFill/>
        </p:spPr>
        <p:txBody>
          <a:bodyPr wrap="square" rtlCol="0">
            <a:spAutoFit/>
          </a:bodyPr>
          <a:lstStyle/>
          <a:p>
            <a:r>
              <a:rPr lang="fr-FR" sz="2000" b="1" dirty="0">
                <a:solidFill>
                  <a:schemeClr val="bg1"/>
                </a:solidFill>
              </a:rPr>
              <a:t>L’idée qu’un rattrapage des salaires des </a:t>
            </a:r>
            <a:r>
              <a:rPr lang="fr-FR" sz="2000" b="1" dirty="0" err="1">
                <a:solidFill>
                  <a:schemeClr val="bg1"/>
                </a:solidFill>
              </a:rPr>
              <a:t>enseignant.e.s</a:t>
            </a:r>
            <a:r>
              <a:rPr lang="fr-FR" sz="2000" b="1" dirty="0">
                <a:solidFill>
                  <a:schemeClr val="bg1"/>
                </a:solidFill>
              </a:rPr>
              <a:t> est nécessaire a peu à peu fait son chemin, notamment à l’occasion des travaux préparatoires à la réforme, finalement avortée pour l’instant, des retraites. </a:t>
            </a:r>
          </a:p>
        </p:txBody>
      </p:sp>
      <p:sp>
        <p:nvSpPr>
          <p:cNvPr id="3" name="ZoneTexte 2">
            <a:extLst>
              <a:ext uri="{FF2B5EF4-FFF2-40B4-BE49-F238E27FC236}">
                <a16:creationId xmlns:a16="http://schemas.microsoft.com/office/drawing/2014/main" id="{A699261B-5DCD-448F-9276-A89EB241427D}"/>
              </a:ext>
            </a:extLst>
          </p:cNvPr>
          <p:cNvSpPr txBox="1"/>
          <p:nvPr/>
        </p:nvSpPr>
        <p:spPr>
          <a:xfrm>
            <a:off x="457200" y="1294131"/>
            <a:ext cx="4000500" cy="1938992"/>
          </a:xfrm>
          <a:prstGeom prst="rect">
            <a:avLst/>
          </a:prstGeom>
          <a:noFill/>
        </p:spPr>
        <p:txBody>
          <a:bodyPr wrap="square" rtlCol="0">
            <a:spAutoFit/>
          </a:bodyPr>
          <a:lstStyle/>
          <a:p>
            <a:r>
              <a:rPr lang="fr-FR" sz="2000" dirty="0">
                <a:solidFill>
                  <a:schemeClr val="bg1"/>
                </a:solidFill>
              </a:rPr>
              <a:t>En </a:t>
            </a:r>
            <a:r>
              <a:rPr lang="fr-FR" sz="2000" b="1" dirty="0">
                <a:solidFill>
                  <a:schemeClr val="bg1"/>
                </a:solidFill>
              </a:rPr>
              <a:t>2017</a:t>
            </a:r>
            <a:r>
              <a:rPr lang="fr-FR" sz="2000" dirty="0">
                <a:solidFill>
                  <a:schemeClr val="bg1"/>
                </a:solidFill>
              </a:rPr>
              <a:t> parmi les 12 </a:t>
            </a:r>
            <a:r>
              <a:rPr lang="fr-FR" sz="2000" dirty="0" err="1">
                <a:solidFill>
                  <a:schemeClr val="bg1"/>
                </a:solidFill>
              </a:rPr>
              <a:t>candidat.e.s</a:t>
            </a:r>
            <a:r>
              <a:rPr lang="fr-FR" sz="2000" dirty="0">
                <a:solidFill>
                  <a:schemeClr val="bg1"/>
                </a:solidFill>
              </a:rPr>
              <a:t> à la présidentielle, seul Jean-Luc Mélenchon évoque une hausse de salaire des </a:t>
            </a:r>
            <a:r>
              <a:rPr lang="fr-FR" sz="2000" dirty="0" err="1">
                <a:solidFill>
                  <a:schemeClr val="bg1"/>
                </a:solidFill>
              </a:rPr>
              <a:t>enseignant.e.s</a:t>
            </a:r>
            <a:r>
              <a:rPr lang="fr-FR" sz="2000" dirty="0">
                <a:solidFill>
                  <a:schemeClr val="bg1"/>
                </a:solidFill>
              </a:rPr>
              <a:t>, autour de 7% pour compenser les effets du gel du point d’indice. </a:t>
            </a:r>
          </a:p>
        </p:txBody>
      </p:sp>
      <p:sp>
        <p:nvSpPr>
          <p:cNvPr id="4" name="ZoneTexte 3">
            <a:extLst>
              <a:ext uri="{FF2B5EF4-FFF2-40B4-BE49-F238E27FC236}">
                <a16:creationId xmlns:a16="http://schemas.microsoft.com/office/drawing/2014/main" id="{04A9B4E1-60C1-415A-A34A-315AB1A75E01}"/>
              </a:ext>
            </a:extLst>
          </p:cNvPr>
          <p:cNvSpPr txBox="1"/>
          <p:nvPr/>
        </p:nvSpPr>
        <p:spPr>
          <a:xfrm>
            <a:off x="4991099" y="1019463"/>
            <a:ext cx="5838825" cy="3785652"/>
          </a:xfrm>
          <a:prstGeom prst="rect">
            <a:avLst/>
          </a:prstGeom>
          <a:noFill/>
        </p:spPr>
        <p:txBody>
          <a:bodyPr wrap="square" rtlCol="0">
            <a:spAutoFit/>
          </a:bodyPr>
          <a:lstStyle/>
          <a:p>
            <a:r>
              <a:rPr lang="fr-FR" sz="2000" b="1" dirty="0">
                <a:solidFill>
                  <a:schemeClr val="bg1"/>
                </a:solidFill>
              </a:rPr>
              <a:t>En 2022 </a:t>
            </a:r>
          </a:p>
          <a:p>
            <a:pPr marL="285750" indent="-285750">
              <a:buFont typeface="Arial" panose="020B0604020202020204" pitchFamily="34" charset="0"/>
              <a:buChar char="•"/>
            </a:pPr>
            <a:r>
              <a:rPr lang="fr-FR" sz="2000" dirty="0">
                <a:solidFill>
                  <a:schemeClr val="bg1"/>
                </a:solidFill>
              </a:rPr>
              <a:t>Jean-Michel Blanquer (LREM) évoque « un minimum de 2000 euros nets par mois » en 2024 (il évoque en réalité l’échelon 2)</a:t>
            </a:r>
          </a:p>
          <a:p>
            <a:pPr marL="285750" indent="-285750">
              <a:buFont typeface="Arial" panose="020B0604020202020204" pitchFamily="34" charset="0"/>
              <a:buChar char="•"/>
            </a:pPr>
            <a:r>
              <a:rPr lang="fr-FR" sz="2000" dirty="0">
                <a:solidFill>
                  <a:schemeClr val="bg1"/>
                </a:solidFill>
              </a:rPr>
              <a:t>Anne Hidalgo (PS) évoque un « doublement » des salaires </a:t>
            </a:r>
            <a:r>
              <a:rPr lang="fr-FR" sz="2000" dirty="0" err="1">
                <a:solidFill>
                  <a:schemeClr val="bg1"/>
                </a:solidFill>
              </a:rPr>
              <a:t>enseignant.e.s</a:t>
            </a:r>
            <a:r>
              <a:rPr lang="fr-FR" sz="2000" dirty="0">
                <a:solidFill>
                  <a:schemeClr val="bg1"/>
                </a:solidFill>
              </a:rPr>
              <a:t> à long terme et un « alignement des salaires sur le salaire médian des titulaires d’un bac +5 »</a:t>
            </a:r>
          </a:p>
          <a:p>
            <a:pPr marL="285750" indent="-285750">
              <a:buFont typeface="Arial" panose="020B0604020202020204" pitchFamily="34" charset="0"/>
              <a:buChar char="•"/>
            </a:pPr>
            <a:r>
              <a:rPr lang="fr-FR" sz="2000" dirty="0">
                <a:solidFill>
                  <a:schemeClr val="bg1"/>
                </a:solidFill>
              </a:rPr>
              <a:t>Fabien Roussel (PCF) évoque une augmentation de 30% des salaires en 3 ans </a:t>
            </a:r>
          </a:p>
          <a:p>
            <a:pPr marL="285750" indent="-285750">
              <a:buFont typeface="Arial" panose="020B0604020202020204" pitchFamily="34" charset="0"/>
              <a:buChar char="•"/>
            </a:pPr>
            <a:r>
              <a:rPr lang="fr-FR" sz="2000" dirty="0">
                <a:solidFill>
                  <a:schemeClr val="bg1"/>
                </a:solidFill>
              </a:rPr>
              <a:t>Jean-Luc Mélenchon (LFI) évoque une augmentation du même ordre</a:t>
            </a:r>
          </a:p>
        </p:txBody>
      </p:sp>
      <p:sp>
        <p:nvSpPr>
          <p:cNvPr id="5" name="ZoneTexte 4">
            <a:extLst>
              <a:ext uri="{FF2B5EF4-FFF2-40B4-BE49-F238E27FC236}">
                <a16:creationId xmlns:a16="http://schemas.microsoft.com/office/drawing/2014/main" id="{B2B75584-671A-4BB9-8479-239DBE38B9D9}"/>
              </a:ext>
            </a:extLst>
          </p:cNvPr>
          <p:cNvSpPr txBox="1"/>
          <p:nvPr/>
        </p:nvSpPr>
        <p:spPr>
          <a:xfrm>
            <a:off x="5067300" y="4714875"/>
            <a:ext cx="7124700" cy="923330"/>
          </a:xfrm>
          <a:prstGeom prst="rect">
            <a:avLst/>
          </a:prstGeom>
          <a:noFill/>
        </p:spPr>
        <p:txBody>
          <a:bodyPr wrap="square" rtlCol="0">
            <a:spAutoFit/>
          </a:bodyPr>
          <a:lstStyle/>
          <a:p>
            <a:r>
              <a:rPr lang="fr-FR" b="1" dirty="0" err="1"/>
              <a:t>Aucun.e</a:t>
            </a:r>
            <a:r>
              <a:rPr lang="fr-FR" b="1" dirty="0"/>
              <a:t> </a:t>
            </a:r>
            <a:r>
              <a:rPr lang="fr-FR" b="1" dirty="0" err="1"/>
              <a:t>candidat.e</a:t>
            </a:r>
            <a:r>
              <a:rPr lang="fr-FR" b="1" dirty="0"/>
              <a:t> n’évoque à ce stade la question des inégalités. Les augmentations sont souvent présentées sous forme de pourcentage versé à tous les </a:t>
            </a:r>
            <a:r>
              <a:rPr lang="fr-FR" b="1" dirty="0" err="1"/>
              <a:t>enseignant.e.s</a:t>
            </a:r>
            <a:r>
              <a:rPr lang="fr-FR" b="1" dirty="0"/>
              <a:t>.</a:t>
            </a:r>
          </a:p>
        </p:txBody>
      </p:sp>
      <p:pic>
        <p:nvPicPr>
          <p:cNvPr id="7" name="Image 6">
            <a:hlinkClick r:id="rId2"/>
            <a:extLst>
              <a:ext uri="{FF2B5EF4-FFF2-40B4-BE49-F238E27FC236}">
                <a16:creationId xmlns:a16="http://schemas.microsoft.com/office/drawing/2014/main" id="{EDD05C47-64D0-4DF8-905C-A8DE46BC8239}"/>
              </a:ext>
            </a:extLst>
          </p:cNvPr>
          <p:cNvPicPr>
            <a:picLocks noChangeAspect="1"/>
          </p:cNvPicPr>
          <p:nvPr/>
        </p:nvPicPr>
        <p:blipFill>
          <a:blip r:embed="rId3"/>
          <a:stretch>
            <a:fillRect/>
          </a:stretch>
        </p:blipFill>
        <p:spPr>
          <a:xfrm>
            <a:off x="1538288" y="5638205"/>
            <a:ext cx="10610850" cy="1133475"/>
          </a:xfrm>
          <a:prstGeom prst="rect">
            <a:avLst/>
          </a:prstGeom>
        </p:spPr>
      </p:pic>
      <p:pic>
        <p:nvPicPr>
          <p:cNvPr id="9" name="Image 8">
            <a:hlinkClick r:id="rId4"/>
            <a:extLst>
              <a:ext uri="{FF2B5EF4-FFF2-40B4-BE49-F238E27FC236}">
                <a16:creationId xmlns:a16="http://schemas.microsoft.com/office/drawing/2014/main" id="{7D954679-DA29-4BAA-94AC-F7D611D5634A}"/>
              </a:ext>
            </a:extLst>
          </p:cNvPr>
          <p:cNvPicPr>
            <a:picLocks noChangeAspect="1"/>
          </p:cNvPicPr>
          <p:nvPr/>
        </p:nvPicPr>
        <p:blipFill>
          <a:blip r:embed="rId5"/>
          <a:stretch>
            <a:fillRect/>
          </a:stretch>
        </p:blipFill>
        <p:spPr>
          <a:xfrm>
            <a:off x="271462" y="4328661"/>
            <a:ext cx="4452937" cy="1103089"/>
          </a:xfrm>
          <a:prstGeom prst="rect">
            <a:avLst/>
          </a:prstGeom>
        </p:spPr>
      </p:pic>
      <p:pic>
        <p:nvPicPr>
          <p:cNvPr id="8" name="Image 7">
            <a:extLst>
              <a:ext uri="{FF2B5EF4-FFF2-40B4-BE49-F238E27FC236}">
                <a16:creationId xmlns:a16="http://schemas.microsoft.com/office/drawing/2014/main" id="{CB0D8A2B-D79F-4EEF-93F2-3D4CB87A11F4}"/>
              </a:ext>
            </a:extLst>
          </p:cNvPr>
          <p:cNvPicPr>
            <a:picLocks noChangeAspect="1"/>
          </p:cNvPicPr>
          <p:nvPr/>
        </p:nvPicPr>
        <p:blipFill>
          <a:blip r:embed="rId6"/>
          <a:stretch>
            <a:fillRect/>
          </a:stretch>
        </p:blipFill>
        <p:spPr>
          <a:xfrm>
            <a:off x="52388" y="5619155"/>
            <a:ext cx="1485900" cy="1152525"/>
          </a:xfrm>
          <a:prstGeom prst="rect">
            <a:avLst/>
          </a:prstGeom>
        </p:spPr>
      </p:pic>
      <p:pic>
        <p:nvPicPr>
          <p:cNvPr id="11" name="Image 10">
            <a:extLst>
              <a:ext uri="{FF2B5EF4-FFF2-40B4-BE49-F238E27FC236}">
                <a16:creationId xmlns:a16="http://schemas.microsoft.com/office/drawing/2014/main" id="{C3FE1710-95E1-4F78-840D-6418475D1559}"/>
              </a:ext>
            </a:extLst>
          </p:cNvPr>
          <p:cNvPicPr>
            <a:picLocks noChangeAspect="1"/>
          </p:cNvPicPr>
          <p:nvPr/>
        </p:nvPicPr>
        <p:blipFill>
          <a:blip r:embed="rId7"/>
          <a:stretch>
            <a:fillRect/>
          </a:stretch>
        </p:blipFill>
        <p:spPr>
          <a:xfrm>
            <a:off x="271462" y="3452361"/>
            <a:ext cx="3671888" cy="876300"/>
          </a:xfrm>
          <a:prstGeom prst="rect">
            <a:avLst/>
          </a:prstGeom>
        </p:spPr>
      </p:pic>
    </p:spTree>
    <p:extLst>
      <p:ext uri="{BB962C8B-B14F-4D97-AF65-F5344CB8AC3E}">
        <p14:creationId xmlns:p14="http://schemas.microsoft.com/office/powerpoint/2010/main" val="1900490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1000" fill="hold"/>
                                        <p:tgtEl>
                                          <p:spTgt spid="8"/>
                                        </p:tgtEl>
                                        <p:attrNameLst>
                                          <p:attrName>ppt_w</p:attrName>
                                        </p:attrNameLst>
                                      </p:cBhvr>
                                      <p:tavLst>
                                        <p:tav tm="0">
                                          <p:val>
                                            <p:fltVal val="0"/>
                                          </p:val>
                                        </p:tav>
                                        <p:tav tm="100000">
                                          <p:val>
                                            <p:strVal val="#ppt_w"/>
                                          </p:val>
                                        </p:tav>
                                      </p:tavLst>
                                    </p:anim>
                                    <p:anim calcmode="lin" valueType="num">
                                      <p:cBhvr>
                                        <p:cTn id="30" dur="1000" fill="hold"/>
                                        <p:tgtEl>
                                          <p:spTgt spid="8"/>
                                        </p:tgtEl>
                                        <p:attrNameLst>
                                          <p:attrName>ppt_h</p:attrName>
                                        </p:attrNameLst>
                                      </p:cBhvr>
                                      <p:tavLst>
                                        <p:tav tm="0">
                                          <p:val>
                                            <p:fltVal val="0"/>
                                          </p:val>
                                        </p:tav>
                                        <p:tav tm="100000">
                                          <p:val>
                                            <p:strVal val="#ppt_h"/>
                                          </p:val>
                                        </p:tav>
                                      </p:tavLst>
                                    </p:anim>
                                    <p:anim calcmode="lin" valueType="num">
                                      <p:cBhvr>
                                        <p:cTn id="31" dur="1000" fill="hold"/>
                                        <p:tgtEl>
                                          <p:spTgt spid="8"/>
                                        </p:tgtEl>
                                        <p:attrNameLst>
                                          <p:attrName>style.rotation</p:attrName>
                                        </p:attrNameLst>
                                      </p:cBhvr>
                                      <p:tavLst>
                                        <p:tav tm="0">
                                          <p:val>
                                            <p:fltVal val="90"/>
                                          </p:val>
                                        </p:tav>
                                        <p:tav tm="100000">
                                          <p:val>
                                            <p:fltVal val="0"/>
                                          </p:val>
                                        </p:tav>
                                      </p:tavLst>
                                    </p:anim>
                                    <p:animEffect transition="in" filter="fade">
                                      <p:cBhvr>
                                        <p:cTn id="32" dur="10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500" fill="hold"/>
                                        <p:tgtEl>
                                          <p:spTgt spid="7"/>
                                        </p:tgtEl>
                                        <p:attrNameLst>
                                          <p:attrName>ppt_w</p:attrName>
                                        </p:attrNameLst>
                                      </p:cBhvr>
                                      <p:tavLst>
                                        <p:tav tm="0">
                                          <p:val>
                                            <p:fltVal val="0"/>
                                          </p:val>
                                        </p:tav>
                                        <p:tav tm="100000">
                                          <p:val>
                                            <p:strVal val="#ppt_w"/>
                                          </p:val>
                                        </p:tav>
                                      </p:tavLst>
                                    </p:anim>
                                    <p:anim calcmode="lin" valueType="num">
                                      <p:cBhvr>
                                        <p:cTn id="38" dur="500" fill="hold"/>
                                        <p:tgtEl>
                                          <p:spTgt spid="7"/>
                                        </p:tgtEl>
                                        <p:attrNameLst>
                                          <p:attrName>ppt_h</p:attrName>
                                        </p:attrNameLst>
                                      </p:cBhvr>
                                      <p:tavLst>
                                        <p:tav tm="0">
                                          <p:val>
                                            <p:fltVal val="0"/>
                                          </p:val>
                                        </p:tav>
                                        <p:tav tm="100000">
                                          <p:val>
                                            <p:strVal val="#ppt_h"/>
                                          </p:val>
                                        </p:tav>
                                      </p:tavLst>
                                    </p:anim>
                                    <p:animEffect transition="in" filter="fade">
                                      <p:cBhvr>
                                        <p:cTn id="39" dur="5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fade">
                                      <p:cBhvr>
                                        <p:cTn id="44" dur="500"/>
                                        <p:tgtEl>
                                          <p:spTgt spid="4"/>
                                        </p:tgtEl>
                                      </p:cBhvr>
                                    </p:animEffect>
                                  </p:childTnLst>
                                </p:cTn>
                              </p:par>
                            </p:childTnLst>
                          </p:cTn>
                        </p:par>
                      </p:childTnLst>
                    </p:cTn>
                  </p:par>
                  <p:par>
                    <p:cTn id="45" fill="hold">
                      <p:stCondLst>
                        <p:cond delay="indefinite"/>
                      </p:stCondLst>
                      <p:childTnLst>
                        <p:par>
                          <p:cTn id="46" fill="hold">
                            <p:stCondLst>
                              <p:cond delay="0"/>
                            </p:stCondLst>
                            <p:childTnLst>
                              <p:par>
                                <p:cTn id="47" presetID="26" presetClass="entr" presetSubtype="0" fill="hold" grpId="0" nodeType="click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down)">
                                      <p:cBhvr>
                                        <p:cTn id="49" dur="580">
                                          <p:stCondLst>
                                            <p:cond delay="0"/>
                                          </p:stCondLst>
                                        </p:cTn>
                                        <p:tgtEl>
                                          <p:spTgt spid="5"/>
                                        </p:tgtEl>
                                      </p:cBhvr>
                                    </p:animEffect>
                                    <p:anim calcmode="lin" valueType="num">
                                      <p:cBhvr>
                                        <p:cTn id="50"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55" dur="26">
                                          <p:stCondLst>
                                            <p:cond delay="650"/>
                                          </p:stCondLst>
                                        </p:cTn>
                                        <p:tgtEl>
                                          <p:spTgt spid="5"/>
                                        </p:tgtEl>
                                      </p:cBhvr>
                                      <p:to x="100000" y="60000"/>
                                    </p:animScale>
                                    <p:animScale>
                                      <p:cBhvr>
                                        <p:cTn id="56" dur="166" decel="50000">
                                          <p:stCondLst>
                                            <p:cond delay="676"/>
                                          </p:stCondLst>
                                        </p:cTn>
                                        <p:tgtEl>
                                          <p:spTgt spid="5"/>
                                        </p:tgtEl>
                                      </p:cBhvr>
                                      <p:to x="100000" y="100000"/>
                                    </p:animScale>
                                    <p:animScale>
                                      <p:cBhvr>
                                        <p:cTn id="57" dur="26">
                                          <p:stCondLst>
                                            <p:cond delay="1312"/>
                                          </p:stCondLst>
                                        </p:cTn>
                                        <p:tgtEl>
                                          <p:spTgt spid="5"/>
                                        </p:tgtEl>
                                      </p:cBhvr>
                                      <p:to x="100000" y="80000"/>
                                    </p:animScale>
                                    <p:animScale>
                                      <p:cBhvr>
                                        <p:cTn id="58" dur="166" decel="50000">
                                          <p:stCondLst>
                                            <p:cond delay="1338"/>
                                          </p:stCondLst>
                                        </p:cTn>
                                        <p:tgtEl>
                                          <p:spTgt spid="5"/>
                                        </p:tgtEl>
                                      </p:cBhvr>
                                      <p:to x="100000" y="100000"/>
                                    </p:animScale>
                                    <p:animScale>
                                      <p:cBhvr>
                                        <p:cTn id="59" dur="26">
                                          <p:stCondLst>
                                            <p:cond delay="1642"/>
                                          </p:stCondLst>
                                        </p:cTn>
                                        <p:tgtEl>
                                          <p:spTgt spid="5"/>
                                        </p:tgtEl>
                                      </p:cBhvr>
                                      <p:to x="100000" y="90000"/>
                                    </p:animScale>
                                    <p:animScale>
                                      <p:cBhvr>
                                        <p:cTn id="60" dur="166" decel="50000">
                                          <p:stCondLst>
                                            <p:cond delay="1668"/>
                                          </p:stCondLst>
                                        </p:cTn>
                                        <p:tgtEl>
                                          <p:spTgt spid="5"/>
                                        </p:tgtEl>
                                      </p:cBhvr>
                                      <p:to x="100000" y="100000"/>
                                    </p:animScale>
                                    <p:animScale>
                                      <p:cBhvr>
                                        <p:cTn id="61" dur="26">
                                          <p:stCondLst>
                                            <p:cond delay="1808"/>
                                          </p:stCondLst>
                                        </p:cTn>
                                        <p:tgtEl>
                                          <p:spTgt spid="5"/>
                                        </p:tgtEl>
                                      </p:cBhvr>
                                      <p:to x="100000" y="95000"/>
                                    </p:animScale>
                                    <p:animScale>
                                      <p:cBhvr>
                                        <p:cTn id="62"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lowchart: Document 8">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rgbClr val="3537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ZoneTexte 3">
            <a:extLst>
              <a:ext uri="{FF2B5EF4-FFF2-40B4-BE49-F238E27FC236}">
                <a16:creationId xmlns:a16="http://schemas.microsoft.com/office/drawing/2014/main" id="{8D94CB6F-85D5-4C8B-A493-233DC4DD75EF}"/>
              </a:ext>
            </a:extLst>
          </p:cNvPr>
          <p:cNvSpPr txBox="1"/>
          <p:nvPr/>
        </p:nvSpPr>
        <p:spPr>
          <a:xfrm>
            <a:off x="838200" y="171162"/>
            <a:ext cx="2840182" cy="2371148"/>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200" kern="1200">
                <a:solidFill>
                  <a:srgbClr val="FFFFFF"/>
                </a:solidFill>
                <a:latin typeface="+mj-lt"/>
                <a:ea typeface="+mj-ea"/>
                <a:cs typeface="+mj-cs"/>
              </a:rPr>
              <a:t>I) Une chute sans fin ?</a:t>
            </a:r>
          </a:p>
        </p:txBody>
      </p:sp>
      <p:pic>
        <p:nvPicPr>
          <p:cNvPr id="3" name="Image 2">
            <a:extLst>
              <a:ext uri="{FF2B5EF4-FFF2-40B4-BE49-F238E27FC236}">
                <a16:creationId xmlns:a16="http://schemas.microsoft.com/office/drawing/2014/main" id="{041B9770-021E-46DF-B5AD-2361664CDD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0379" y="640080"/>
            <a:ext cx="5982644" cy="5578816"/>
          </a:xfrm>
          <a:prstGeom prst="rect">
            <a:avLst/>
          </a:prstGeom>
        </p:spPr>
      </p:pic>
    </p:spTree>
    <p:extLst>
      <p:ext uri="{BB962C8B-B14F-4D97-AF65-F5344CB8AC3E}">
        <p14:creationId xmlns:p14="http://schemas.microsoft.com/office/powerpoint/2010/main" val="40394468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Flowchart: Document 10">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rgbClr val="255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ZoneTexte 3">
            <a:extLst>
              <a:ext uri="{FF2B5EF4-FFF2-40B4-BE49-F238E27FC236}">
                <a16:creationId xmlns:a16="http://schemas.microsoft.com/office/drawing/2014/main" id="{FFF7CAA5-0ED6-4FCF-A1B6-7C655AF43323}"/>
              </a:ext>
            </a:extLst>
          </p:cNvPr>
          <p:cNvSpPr txBox="1"/>
          <p:nvPr/>
        </p:nvSpPr>
        <p:spPr>
          <a:xfrm>
            <a:off x="838200" y="171162"/>
            <a:ext cx="2840182" cy="2371148"/>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200" kern="1200">
                <a:solidFill>
                  <a:srgbClr val="FFFFFF"/>
                </a:solidFill>
                <a:latin typeface="+mj-lt"/>
                <a:ea typeface="+mj-ea"/>
                <a:cs typeface="+mj-cs"/>
              </a:rPr>
              <a:t>IV) Les pièges à éviter</a:t>
            </a:r>
          </a:p>
        </p:txBody>
      </p:sp>
      <p:pic>
        <p:nvPicPr>
          <p:cNvPr id="6" name="Image 5" descr="Une image contenant texte&#10;&#10;Description générée automatiquement">
            <a:extLst>
              <a:ext uri="{FF2B5EF4-FFF2-40B4-BE49-F238E27FC236}">
                <a16:creationId xmlns:a16="http://schemas.microsoft.com/office/drawing/2014/main" id="{730F7E4D-44F1-4874-8C43-5271D73929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07933" y="1445653"/>
            <a:ext cx="7347537" cy="3967669"/>
          </a:xfrm>
          <a:prstGeom prst="rect">
            <a:avLst/>
          </a:prstGeom>
        </p:spPr>
      </p:pic>
    </p:spTree>
    <p:extLst>
      <p:ext uri="{BB962C8B-B14F-4D97-AF65-F5344CB8AC3E}">
        <p14:creationId xmlns:p14="http://schemas.microsoft.com/office/powerpoint/2010/main" val="8463797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15552F53-830B-410D-B227-C5684801F856}"/>
              </a:ext>
            </a:extLst>
          </p:cNvPr>
          <p:cNvSpPr txBox="1"/>
          <p:nvPr/>
        </p:nvSpPr>
        <p:spPr>
          <a:xfrm>
            <a:off x="1028216" y="208608"/>
            <a:ext cx="11306175" cy="461665"/>
          </a:xfrm>
          <a:prstGeom prst="rect">
            <a:avLst/>
          </a:prstGeom>
          <a:noFill/>
        </p:spPr>
        <p:txBody>
          <a:bodyPr wrap="square" rtlCol="0">
            <a:spAutoFit/>
          </a:bodyPr>
          <a:lstStyle/>
          <a:p>
            <a:r>
              <a:rPr lang="fr-FR" sz="2400" b="1" dirty="0">
                <a:solidFill>
                  <a:schemeClr val="bg1"/>
                </a:solidFill>
              </a:rPr>
              <a:t>Revaloriser via le point d’indice ? Une nécessité et une fausse bonne idée</a:t>
            </a:r>
          </a:p>
        </p:txBody>
      </p:sp>
      <p:sp>
        <p:nvSpPr>
          <p:cNvPr id="4" name="ZoneTexte 3">
            <a:extLst>
              <a:ext uri="{FF2B5EF4-FFF2-40B4-BE49-F238E27FC236}">
                <a16:creationId xmlns:a16="http://schemas.microsoft.com/office/drawing/2014/main" id="{088445A4-BE78-4DEB-A0F3-484BF2BAE785}"/>
              </a:ext>
            </a:extLst>
          </p:cNvPr>
          <p:cNvSpPr txBox="1"/>
          <p:nvPr/>
        </p:nvSpPr>
        <p:spPr>
          <a:xfrm>
            <a:off x="4781067" y="823867"/>
            <a:ext cx="7239000" cy="1015663"/>
          </a:xfrm>
          <a:prstGeom prst="rect">
            <a:avLst/>
          </a:prstGeom>
          <a:noFill/>
        </p:spPr>
        <p:txBody>
          <a:bodyPr wrap="square" rtlCol="0">
            <a:spAutoFit/>
          </a:bodyPr>
          <a:lstStyle/>
          <a:p>
            <a:pPr marL="285750" indent="-285750">
              <a:buFont typeface="Arial" panose="020B0604020202020204" pitchFamily="34" charset="0"/>
              <a:buChar char="•"/>
            </a:pPr>
            <a:r>
              <a:rPr lang="fr-FR" sz="2000" dirty="0">
                <a:solidFill>
                  <a:schemeClr val="bg1"/>
                </a:solidFill>
              </a:rPr>
              <a:t>La revalorisation du point d’indice est nécessaire pour compenser l’inflation. Sans revalorisation annuelle, le pouvoir d’achat des fonctionnaires est progressivement grignoté.</a:t>
            </a:r>
          </a:p>
        </p:txBody>
      </p:sp>
      <p:sp>
        <p:nvSpPr>
          <p:cNvPr id="5" name="ZoneTexte 4">
            <a:extLst>
              <a:ext uri="{FF2B5EF4-FFF2-40B4-BE49-F238E27FC236}">
                <a16:creationId xmlns:a16="http://schemas.microsoft.com/office/drawing/2014/main" id="{98697ECB-3C21-4F2F-AA33-8DFC53748213}"/>
              </a:ext>
            </a:extLst>
          </p:cNvPr>
          <p:cNvSpPr txBox="1"/>
          <p:nvPr/>
        </p:nvSpPr>
        <p:spPr>
          <a:xfrm>
            <a:off x="5979319" y="1993124"/>
            <a:ext cx="4281488" cy="1569660"/>
          </a:xfrm>
          <a:prstGeom prst="rect">
            <a:avLst/>
          </a:prstGeom>
          <a:noFill/>
        </p:spPr>
        <p:txBody>
          <a:bodyPr wrap="square" rtlCol="0">
            <a:spAutoFit/>
          </a:bodyPr>
          <a:lstStyle/>
          <a:p>
            <a:r>
              <a:rPr lang="fr-FR" sz="2400" b="1" dirty="0">
                <a:solidFill>
                  <a:schemeClr val="bg1"/>
                </a:solidFill>
              </a:rPr>
              <a:t>Elle n’est par contre pas nécessairement pertinente pour mener plus largement le travail de rattrapage salarial. </a:t>
            </a:r>
          </a:p>
        </p:txBody>
      </p:sp>
      <p:sp>
        <p:nvSpPr>
          <p:cNvPr id="6" name="ZoneTexte 5">
            <a:extLst>
              <a:ext uri="{FF2B5EF4-FFF2-40B4-BE49-F238E27FC236}">
                <a16:creationId xmlns:a16="http://schemas.microsoft.com/office/drawing/2014/main" id="{F6138E7E-61E3-4173-AC13-7A729E3E8F41}"/>
              </a:ext>
            </a:extLst>
          </p:cNvPr>
          <p:cNvSpPr txBox="1"/>
          <p:nvPr/>
        </p:nvSpPr>
        <p:spPr>
          <a:xfrm>
            <a:off x="4790592" y="3969357"/>
            <a:ext cx="3781425" cy="2923877"/>
          </a:xfrm>
          <a:prstGeom prst="rect">
            <a:avLst/>
          </a:prstGeom>
          <a:noFill/>
        </p:spPr>
        <p:txBody>
          <a:bodyPr wrap="square" rtlCol="0">
            <a:spAutoFit/>
          </a:bodyPr>
          <a:lstStyle/>
          <a:p>
            <a:r>
              <a:rPr lang="fr-FR" sz="2000" dirty="0">
                <a:solidFill>
                  <a:schemeClr val="bg1"/>
                </a:solidFill>
              </a:rPr>
              <a:t>Augmenter de 5% le point d’indice permet par exemple d’augmenter : </a:t>
            </a:r>
          </a:p>
          <a:p>
            <a:pPr marL="285750" indent="-285750">
              <a:buFontTx/>
              <a:buChar char="-"/>
            </a:pPr>
            <a:r>
              <a:rPr lang="fr-FR" sz="2000" dirty="0">
                <a:solidFill>
                  <a:schemeClr val="bg1"/>
                </a:solidFill>
              </a:rPr>
              <a:t>De </a:t>
            </a:r>
            <a:r>
              <a:rPr lang="fr-FR" sz="3200" dirty="0">
                <a:solidFill>
                  <a:schemeClr val="bg1"/>
                </a:solidFill>
                <a:latin typeface="Matura MT Script Capitals" panose="03020802060602070202" pitchFamily="66" charset="0"/>
              </a:rPr>
              <a:t>90</a:t>
            </a:r>
            <a:r>
              <a:rPr lang="fr-FR" sz="2000" dirty="0">
                <a:solidFill>
                  <a:schemeClr val="bg1"/>
                </a:solidFill>
              </a:rPr>
              <a:t> euros bruts par mois les collègues </a:t>
            </a:r>
            <a:r>
              <a:rPr lang="fr-FR" sz="2000" dirty="0" err="1">
                <a:solidFill>
                  <a:schemeClr val="bg1"/>
                </a:solidFill>
              </a:rPr>
              <a:t>certifié.e.s</a:t>
            </a:r>
            <a:r>
              <a:rPr lang="fr-FR" sz="2000" dirty="0">
                <a:solidFill>
                  <a:schemeClr val="bg1"/>
                </a:solidFill>
              </a:rPr>
              <a:t> à l’échelon 1</a:t>
            </a:r>
          </a:p>
          <a:p>
            <a:pPr marL="285750" indent="-285750">
              <a:buFontTx/>
              <a:buChar char="-"/>
            </a:pPr>
            <a:r>
              <a:rPr lang="fr-FR" sz="2000" dirty="0">
                <a:solidFill>
                  <a:schemeClr val="bg1"/>
                </a:solidFill>
              </a:rPr>
              <a:t>De </a:t>
            </a:r>
            <a:r>
              <a:rPr lang="fr-FR" sz="3200" dirty="0">
                <a:solidFill>
                  <a:schemeClr val="bg1"/>
                </a:solidFill>
                <a:latin typeface="Matura MT Script Capitals" panose="03020802060602070202" pitchFamily="66" charset="0"/>
              </a:rPr>
              <a:t>192 </a:t>
            </a:r>
            <a:r>
              <a:rPr lang="fr-FR" sz="2000" dirty="0">
                <a:solidFill>
                  <a:schemeClr val="bg1"/>
                </a:solidFill>
              </a:rPr>
              <a:t>euros bruts par mois les collègues </a:t>
            </a:r>
            <a:r>
              <a:rPr lang="fr-FR" sz="2000" dirty="0" err="1">
                <a:solidFill>
                  <a:schemeClr val="bg1"/>
                </a:solidFill>
              </a:rPr>
              <a:t>certifié.e;s</a:t>
            </a:r>
            <a:r>
              <a:rPr lang="fr-FR" sz="2000" dirty="0">
                <a:solidFill>
                  <a:schemeClr val="bg1"/>
                </a:solidFill>
              </a:rPr>
              <a:t> à l’échelon 7 de la hors-classe</a:t>
            </a:r>
          </a:p>
        </p:txBody>
      </p:sp>
      <p:pic>
        <p:nvPicPr>
          <p:cNvPr id="7" name="Image 6" descr="Une image contenant texte&#10;&#10;Description générée automatiquement">
            <a:extLst>
              <a:ext uri="{FF2B5EF4-FFF2-40B4-BE49-F238E27FC236}">
                <a16:creationId xmlns:a16="http://schemas.microsoft.com/office/drawing/2014/main" id="{6B981591-8634-4EE8-A738-C9B5679A53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868917"/>
            <a:ext cx="4580561" cy="5989083"/>
          </a:xfrm>
          <a:prstGeom prst="rect">
            <a:avLst/>
          </a:prstGeom>
        </p:spPr>
      </p:pic>
      <p:sp>
        <p:nvSpPr>
          <p:cNvPr id="8" name="ZoneTexte 7">
            <a:extLst>
              <a:ext uri="{FF2B5EF4-FFF2-40B4-BE49-F238E27FC236}">
                <a16:creationId xmlns:a16="http://schemas.microsoft.com/office/drawing/2014/main" id="{781739CA-F948-4F88-A44C-C558280FAFC3}"/>
              </a:ext>
            </a:extLst>
          </p:cNvPr>
          <p:cNvSpPr txBox="1"/>
          <p:nvPr/>
        </p:nvSpPr>
        <p:spPr>
          <a:xfrm>
            <a:off x="9010650" y="3969357"/>
            <a:ext cx="3048000" cy="1631216"/>
          </a:xfrm>
          <a:prstGeom prst="rect">
            <a:avLst/>
          </a:prstGeom>
          <a:noFill/>
        </p:spPr>
        <p:txBody>
          <a:bodyPr wrap="square" rtlCol="0">
            <a:spAutoFit/>
          </a:bodyPr>
          <a:lstStyle/>
          <a:p>
            <a:r>
              <a:rPr lang="fr-FR" sz="2000" dirty="0">
                <a:solidFill>
                  <a:schemeClr val="bg1"/>
                </a:solidFill>
              </a:rPr>
              <a:t>Cela ne permet pas de compenser les écarts qui se sont créés avec d’autres fonctions publiques vus précédemment.</a:t>
            </a:r>
          </a:p>
        </p:txBody>
      </p:sp>
    </p:spTree>
    <p:extLst>
      <p:ext uri="{BB962C8B-B14F-4D97-AF65-F5344CB8AC3E}">
        <p14:creationId xmlns:p14="http://schemas.microsoft.com/office/powerpoint/2010/main" val="3211398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randombar(horizontal)">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6"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down)">
                                      <p:cBhvr>
                                        <p:cTn id="26" dur="580">
                                          <p:stCondLst>
                                            <p:cond delay="0"/>
                                          </p:stCondLst>
                                        </p:cTn>
                                        <p:tgtEl>
                                          <p:spTgt spid="6"/>
                                        </p:tgtEl>
                                      </p:cBhvr>
                                    </p:animEffect>
                                    <p:anim calcmode="lin" valueType="num">
                                      <p:cBhvr>
                                        <p:cTn id="27"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2" dur="26">
                                          <p:stCondLst>
                                            <p:cond delay="650"/>
                                          </p:stCondLst>
                                        </p:cTn>
                                        <p:tgtEl>
                                          <p:spTgt spid="6"/>
                                        </p:tgtEl>
                                      </p:cBhvr>
                                      <p:to x="100000" y="60000"/>
                                    </p:animScale>
                                    <p:animScale>
                                      <p:cBhvr>
                                        <p:cTn id="33" dur="166" decel="50000">
                                          <p:stCondLst>
                                            <p:cond delay="676"/>
                                          </p:stCondLst>
                                        </p:cTn>
                                        <p:tgtEl>
                                          <p:spTgt spid="6"/>
                                        </p:tgtEl>
                                      </p:cBhvr>
                                      <p:to x="100000" y="100000"/>
                                    </p:animScale>
                                    <p:animScale>
                                      <p:cBhvr>
                                        <p:cTn id="34" dur="26">
                                          <p:stCondLst>
                                            <p:cond delay="1312"/>
                                          </p:stCondLst>
                                        </p:cTn>
                                        <p:tgtEl>
                                          <p:spTgt spid="6"/>
                                        </p:tgtEl>
                                      </p:cBhvr>
                                      <p:to x="100000" y="80000"/>
                                    </p:animScale>
                                    <p:animScale>
                                      <p:cBhvr>
                                        <p:cTn id="35" dur="166" decel="50000">
                                          <p:stCondLst>
                                            <p:cond delay="1338"/>
                                          </p:stCondLst>
                                        </p:cTn>
                                        <p:tgtEl>
                                          <p:spTgt spid="6"/>
                                        </p:tgtEl>
                                      </p:cBhvr>
                                      <p:to x="100000" y="100000"/>
                                    </p:animScale>
                                    <p:animScale>
                                      <p:cBhvr>
                                        <p:cTn id="36" dur="26">
                                          <p:stCondLst>
                                            <p:cond delay="1642"/>
                                          </p:stCondLst>
                                        </p:cTn>
                                        <p:tgtEl>
                                          <p:spTgt spid="6"/>
                                        </p:tgtEl>
                                      </p:cBhvr>
                                      <p:to x="100000" y="90000"/>
                                    </p:animScale>
                                    <p:animScale>
                                      <p:cBhvr>
                                        <p:cTn id="37" dur="166" decel="50000">
                                          <p:stCondLst>
                                            <p:cond delay="1668"/>
                                          </p:stCondLst>
                                        </p:cTn>
                                        <p:tgtEl>
                                          <p:spTgt spid="6"/>
                                        </p:tgtEl>
                                      </p:cBhvr>
                                      <p:to x="100000" y="100000"/>
                                    </p:animScale>
                                    <p:animScale>
                                      <p:cBhvr>
                                        <p:cTn id="38" dur="26">
                                          <p:stCondLst>
                                            <p:cond delay="1808"/>
                                          </p:stCondLst>
                                        </p:cTn>
                                        <p:tgtEl>
                                          <p:spTgt spid="6"/>
                                        </p:tgtEl>
                                      </p:cBhvr>
                                      <p:to x="100000" y="95000"/>
                                    </p:animScale>
                                    <p:animScale>
                                      <p:cBhvr>
                                        <p:cTn id="39" dur="166" decel="50000">
                                          <p:stCondLst>
                                            <p:cond delay="1834"/>
                                          </p:stCondLst>
                                        </p:cTn>
                                        <p:tgtEl>
                                          <p:spTgt spid="6"/>
                                        </p:tgtEl>
                                      </p:cBhvr>
                                      <p:to x="100000" y="100000"/>
                                    </p:animScale>
                                  </p:childTnLst>
                                </p:cTn>
                              </p:par>
                            </p:childTnLst>
                          </p:cTn>
                        </p:par>
                      </p:childTnLst>
                    </p:cTn>
                  </p:par>
                  <p:par>
                    <p:cTn id="40" fill="hold">
                      <p:stCondLst>
                        <p:cond delay="indefinite"/>
                      </p:stCondLst>
                      <p:childTnLst>
                        <p:par>
                          <p:cTn id="41" fill="hold">
                            <p:stCondLst>
                              <p:cond delay="0"/>
                            </p:stCondLst>
                            <p:childTnLst>
                              <p:par>
                                <p:cTn id="42" presetID="45" presetClass="entr" presetSubtype="0" fill="hold" grpId="0" nodeType="click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2000"/>
                                        <p:tgtEl>
                                          <p:spTgt spid="8"/>
                                        </p:tgtEl>
                                      </p:cBhvr>
                                    </p:animEffect>
                                    <p:anim calcmode="lin" valueType="num">
                                      <p:cBhvr>
                                        <p:cTn id="45" dur="2000" fill="hold"/>
                                        <p:tgtEl>
                                          <p:spTgt spid="8"/>
                                        </p:tgtEl>
                                        <p:attrNameLst>
                                          <p:attrName>ppt_w</p:attrName>
                                        </p:attrNameLst>
                                      </p:cBhvr>
                                      <p:tavLst>
                                        <p:tav tm="0" fmla="#ppt_w*sin(2.5*pi*$)">
                                          <p:val>
                                            <p:fltVal val="0"/>
                                          </p:val>
                                        </p:tav>
                                        <p:tav tm="100000">
                                          <p:val>
                                            <p:fltVal val="1"/>
                                          </p:val>
                                        </p:tav>
                                      </p:tavLst>
                                    </p:anim>
                                    <p:anim calcmode="lin" valueType="num">
                                      <p:cBhvr>
                                        <p:cTn id="46" dur="2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D2D11D4B-0B19-4365-A2C4-1726A8551079}"/>
              </a:ext>
            </a:extLst>
          </p:cNvPr>
          <p:cNvSpPr txBox="1"/>
          <p:nvPr/>
        </p:nvSpPr>
        <p:spPr>
          <a:xfrm>
            <a:off x="-409577" y="104697"/>
            <a:ext cx="10172701" cy="523220"/>
          </a:xfrm>
          <a:prstGeom prst="rect">
            <a:avLst/>
          </a:prstGeom>
          <a:noFill/>
        </p:spPr>
        <p:txBody>
          <a:bodyPr wrap="square" rtlCol="0">
            <a:spAutoFit/>
          </a:bodyPr>
          <a:lstStyle/>
          <a:p>
            <a:pPr algn="ctr"/>
            <a:r>
              <a:rPr lang="fr-FR" sz="2800" b="1" dirty="0">
                <a:solidFill>
                  <a:schemeClr val="bg1"/>
                </a:solidFill>
              </a:rPr>
              <a:t>Faut-il augmenter tout le monde ? Des éléments de réflexion </a:t>
            </a:r>
          </a:p>
        </p:txBody>
      </p:sp>
      <p:sp>
        <p:nvSpPr>
          <p:cNvPr id="3" name="ZoneTexte 2">
            <a:extLst>
              <a:ext uri="{FF2B5EF4-FFF2-40B4-BE49-F238E27FC236}">
                <a16:creationId xmlns:a16="http://schemas.microsoft.com/office/drawing/2014/main" id="{8CB23934-A7F9-490B-ACCD-D15FA1D56588}"/>
              </a:ext>
            </a:extLst>
          </p:cNvPr>
          <p:cNvSpPr txBox="1"/>
          <p:nvPr/>
        </p:nvSpPr>
        <p:spPr>
          <a:xfrm>
            <a:off x="7505700" y="713342"/>
            <a:ext cx="3743325" cy="1631216"/>
          </a:xfrm>
          <a:prstGeom prst="rect">
            <a:avLst/>
          </a:prstGeom>
          <a:noFill/>
        </p:spPr>
        <p:txBody>
          <a:bodyPr wrap="square" rtlCol="0">
            <a:spAutoFit/>
          </a:bodyPr>
          <a:lstStyle/>
          <a:p>
            <a:r>
              <a:rPr lang="fr-FR" sz="2000" dirty="0">
                <a:solidFill>
                  <a:schemeClr val="bg1"/>
                </a:solidFill>
              </a:rPr>
              <a:t>Le salaire brut d’</a:t>
            </a:r>
            <a:r>
              <a:rPr lang="fr-FR" sz="2000" dirty="0" err="1">
                <a:solidFill>
                  <a:schemeClr val="bg1"/>
                </a:solidFill>
              </a:rPr>
              <a:t>un.e</a:t>
            </a:r>
            <a:r>
              <a:rPr lang="fr-FR" sz="2000" dirty="0">
                <a:solidFill>
                  <a:schemeClr val="bg1"/>
                </a:solidFill>
              </a:rPr>
              <a:t> </a:t>
            </a:r>
            <a:r>
              <a:rPr lang="fr-FR" sz="2000" dirty="0" err="1">
                <a:solidFill>
                  <a:schemeClr val="bg1"/>
                </a:solidFill>
              </a:rPr>
              <a:t>professeur.e</a:t>
            </a:r>
            <a:r>
              <a:rPr lang="fr-FR" sz="2000" dirty="0">
                <a:solidFill>
                  <a:schemeClr val="bg1"/>
                </a:solidFill>
              </a:rPr>
              <a:t> de chaire supérieure en fin de carrière est de 5000 euros par mois ce qui le place parmi les 8% de Français les mieux payés. </a:t>
            </a:r>
          </a:p>
        </p:txBody>
      </p:sp>
      <p:sp>
        <p:nvSpPr>
          <p:cNvPr id="4" name="ZoneTexte 3">
            <a:extLst>
              <a:ext uri="{FF2B5EF4-FFF2-40B4-BE49-F238E27FC236}">
                <a16:creationId xmlns:a16="http://schemas.microsoft.com/office/drawing/2014/main" id="{DADF82A6-2190-4993-86BB-D6C263980383}"/>
              </a:ext>
            </a:extLst>
          </p:cNvPr>
          <p:cNvSpPr txBox="1"/>
          <p:nvPr/>
        </p:nvSpPr>
        <p:spPr>
          <a:xfrm>
            <a:off x="253486" y="2569752"/>
            <a:ext cx="5067300" cy="2400657"/>
          </a:xfrm>
          <a:prstGeom prst="rect">
            <a:avLst/>
          </a:prstGeom>
          <a:noFill/>
        </p:spPr>
        <p:txBody>
          <a:bodyPr wrap="square" rtlCol="0">
            <a:spAutoFit/>
          </a:bodyPr>
          <a:lstStyle/>
          <a:p>
            <a:r>
              <a:rPr lang="fr-FR" sz="2000" dirty="0">
                <a:solidFill>
                  <a:schemeClr val="bg1"/>
                </a:solidFill>
              </a:rPr>
              <a:t>Augmenter les salaires de 30%, comme le proposent </a:t>
            </a:r>
            <a:r>
              <a:rPr lang="fr-FR" sz="2000" dirty="0" err="1">
                <a:solidFill>
                  <a:schemeClr val="bg1"/>
                </a:solidFill>
              </a:rPr>
              <a:t>certain.e.s</a:t>
            </a:r>
            <a:r>
              <a:rPr lang="fr-FR" sz="2000" dirty="0">
                <a:solidFill>
                  <a:schemeClr val="bg1"/>
                </a:solidFill>
              </a:rPr>
              <a:t> </a:t>
            </a:r>
            <a:r>
              <a:rPr lang="fr-FR" sz="2000" dirty="0" err="1">
                <a:solidFill>
                  <a:schemeClr val="bg1"/>
                </a:solidFill>
              </a:rPr>
              <a:t>candidat.e.s</a:t>
            </a:r>
            <a:r>
              <a:rPr lang="fr-FR" sz="2000" dirty="0">
                <a:solidFill>
                  <a:schemeClr val="bg1"/>
                </a:solidFill>
              </a:rPr>
              <a:t> c’est :</a:t>
            </a:r>
          </a:p>
          <a:p>
            <a:pPr marL="285750" indent="-285750">
              <a:buFont typeface="Arial" panose="020B0604020202020204" pitchFamily="34" charset="0"/>
              <a:buChar char="•"/>
            </a:pPr>
            <a:r>
              <a:rPr lang="fr-FR" dirty="0">
                <a:solidFill>
                  <a:schemeClr val="bg1"/>
                </a:solidFill>
              </a:rPr>
              <a:t>Augmenter de 1366 euros bruts par mois les </a:t>
            </a:r>
            <a:r>
              <a:rPr lang="fr-FR" dirty="0" err="1">
                <a:solidFill>
                  <a:schemeClr val="bg1"/>
                </a:solidFill>
              </a:rPr>
              <a:t>professeur.e.s</a:t>
            </a:r>
            <a:r>
              <a:rPr lang="fr-FR" dirty="0">
                <a:solidFill>
                  <a:schemeClr val="bg1"/>
                </a:solidFill>
              </a:rPr>
              <a:t> </a:t>
            </a:r>
            <a:r>
              <a:rPr lang="fr-FR" dirty="0" err="1">
                <a:solidFill>
                  <a:schemeClr val="bg1"/>
                </a:solidFill>
              </a:rPr>
              <a:t>agrégé.e.s</a:t>
            </a:r>
            <a:r>
              <a:rPr lang="fr-FR" dirty="0">
                <a:solidFill>
                  <a:schemeClr val="bg1"/>
                </a:solidFill>
              </a:rPr>
              <a:t> au dernier échelon de la hors-classe.</a:t>
            </a:r>
          </a:p>
          <a:p>
            <a:pPr marL="285750" indent="-285750">
              <a:buFont typeface="Arial" panose="020B0604020202020204" pitchFamily="34" charset="0"/>
              <a:buChar char="•"/>
            </a:pPr>
            <a:r>
              <a:rPr lang="fr-FR" dirty="0">
                <a:solidFill>
                  <a:schemeClr val="bg1"/>
                </a:solidFill>
              </a:rPr>
              <a:t>Augmenter de 548 euros bruts par mois les </a:t>
            </a:r>
            <a:r>
              <a:rPr lang="fr-FR" dirty="0" err="1">
                <a:solidFill>
                  <a:schemeClr val="bg1"/>
                </a:solidFill>
              </a:rPr>
              <a:t>professeur.e.s</a:t>
            </a:r>
            <a:r>
              <a:rPr lang="fr-FR" dirty="0">
                <a:solidFill>
                  <a:schemeClr val="bg1"/>
                </a:solidFill>
              </a:rPr>
              <a:t> </a:t>
            </a:r>
            <a:r>
              <a:rPr lang="fr-FR" dirty="0" err="1">
                <a:solidFill>
                  <a:schemeClr val="bg1"/>
                </a:solidFill>
              </a:rPr>
              <a:t>certifié.e.s</a:t>
            </a:r>
            <a:r>
              <a:rPr lang="fr-FR" dirty="0">
                <a:solidFill>
                  <a:schemeClr val="bg1"/>
                </a:solidFill>
              </a:rPr>
              <a:t> à l’échelon 1</a:t>
            </a:r>
          </a:p>
          <a:p>
            <a:pPr marL="285750" indent="-285750">
              <a:buFont typeface="Arial" panose="020B0604020202020204" pitchFamily="34" charset="0"/>
              <a:buChar char="•"/>
            </a:pPr>
            <a:endParaRPr lang="fr-FR" sz="2000" dirty="0">
              <a:solidFill>
                <a:schemeClr val="bg1"/>
              </a:solidFill>
            </a:endParaRPr>
          </a:p>
        </p:txBody>
      </p:sp>
      <p:sp>
        <p:nvSpPr>
          <p:cNvPr id="5" name="ZoneTexte 4">
            <a:extLst>
              <a:ext uri="{FF2B5EF4-FFF2-40B4-BE49-F238E27FC236}">
                <a16:creationId xmlns:a16="http://schemas.microsoft.com/office/drawing/2014/main" id="{2C4DB9AE-4141-4704-B6A2-C7E4CEEFDE9B}"/>
              </a:ext>
            </a:extLst>
          </p:cNvPr>
          <p:cNvSpPr txBox="1"/>
          <p:nvPr/>
        </p:nvSpPr>
        <p:spPr>
          <a:xfrm>
            <a:off x="253486" y="774898"/>
            <a:ext cx="6597333" cy="1508105"/>
          </a:xfrm>
          <a:prstGeom prst="rect">
            <a:avLst/>
          </a:prstGeom>
          <a:noFill/>
        </p:spPr>
        <p:txBody>
          <a:bodyPr wrap="square" rtlCol="0">
            <a:spAutoFit/>
          </a:bodyPr>
          <a:lstStyle/>
          <a:p>
            <a:pPr marL="342900" indent="-342900">
              <a:buFont typeface="Arial" panose="020B0604020202020204" pitchFamily="34" charset="0"/>
              <a:buChar char="•"/>
            </a:pPr>
            <a:r>
              <a:rPr lang="fr-FR" sz="2000" dirty="0" err="1">
                <a:solidFill>
                  <a:schemeClr val="bg1"/>
                </a:solidFill>
              </a:rPr>
              <a:t>Un.e</a:t>
            </a:r>
            <a:r>
              <a:rPr lang="fr-FR" sz="2000" dirty="0">
                <a:solidFill>
                  <a:schemeClr val="bg1"/>
                </a:solidFill>
              </a:rPr>
              <a:t> </a:t>
            </a:r>
            <a:r>
              <a:rPr lang="fr-FR" sz="2000" dirty="0" err="1">
                <a:solidFill>
                  <a:schemeClr val="bg1"/>
                </a:solidFill>
              </a:rPr>
              <a:t>professeur.e</a:t>
            </a:r>
            <a:r>
              <a:rPr lang="fr-FR" sz="2000" dirty="0">
                <a:solidFill>
                  <a:schemeClr val="bg1"/>
                </a:solidFill>
              </a:rPr>
              <a:t> après 8 ans de carrière gagne, hors éventuelles indemnités ou heures supplémentaires, 1930 euros nets par mois, soit le salaire médian français. </a:t>
            </a:r>
          </a:p>
          <a:p>
            <a:r>
              <a:rPr lang="fr-FR" sz="1600" i="1" dirty="0">
                <a:solidFill>
                  <a:schemeClr val="bg1"/>
                </a:solidFill>
              </a:rPr>
              <a:t>Pour donner un point de comparaison à peine plus de 30% des </a:t>
            </a:r>
            <a:r>
              <a:rPr lang="fr-FR" sz="1600" i="1" dirty="0" err="1">
                <a:solidFill>
                  <a:schemeClr val="bg1"/>
                </a:solidFill>
              </a:rPr>
              <a:t>Français.e.s</a:t>
            </a:r>
            <a:r>
              <a:rPr lang="fr-FR" sz="1600" i="1" dirty="0">
                <a:solidFill>
                  <a:schemeClr val="bg1"/>
                </a:solidFill>
              </a:rPr>
              <a:t> entre 25 et 44 ans sont titulaires d’un bac +5</a:t>
            </a:r>
          </a:p>
        </p:txBody>
      </p:sp>
      <p:pic>
        <p:nvPicPr>
          <p:cNvPr id="7" name="Image 6">
            <a:extLst>
              <a:ext uri="{FF2B5EF4-FFF2-40B4-BE49-F238E27FC236}">
                <a16:creationId xmlns:a16="http://schemas.microsoft.com/office/drawing/2014/main" id="{D53437F3-DA4B-4E16-B4C2-2216A954CD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20786" y="3143250"/>
            <a:ext cx="6871214" cy="3714750"/>
          </a:xfrm>
          <a:prstGeom prst="rect">
            <a:avLst/>
          </a:prstGeom>
        </p:spPr>
      </p:pic>
      <p:sp>
        <p:nvSpPr>
          <p:cNvPr id="8" name="ZoneTexte 7">
            <a:extLst>
              <a:ext uri="{FF2B5EF4-FFF2-40B4-BE49-F238E27FC236}">
                <a16:creationId xmlns:a16="http://schemas.microsoft.com/office/drawing/2014/main" id="{C7DD996C-E77A-4D4A-9EB9-624A110D17D0}"/>
              </a:ext>
            </a:extLst>
          </p:cNvPr>
          <p:cNvSpPr txBox="1"/>
          <p:nvPr/>
        </p:nvSpPr>
        <p:spPr>
          <a:xfrm>
            <a:off x="429698" y="4814311"/>
            <a:ext cx="4714875" cy="1938992"/>
          </a:xfrm>
          <a:prstGeom prst="rect">
            <a:avLst/>
          </a:prstGeom>
          <a:noFill/>
        </p:spPr>
        <p:txBody>
          <a:bodyPr wrap="square" rtlCol="0">
            <a:spAutoFit/>
          </a:bodyPr>
          <a:lstStyle/>
          <a:p>
            <a:r>
              <a:rPr lang="fr-FR" sz="2000" dirty="0"/>
              <a:t>« Tous les enseignants doivent être revalorisés, certes, mais les besoins diffèrent selon les situations, il serait dommage de reproduire les inégalités en l'état »</a:t>
            </a:r>
          </a:p>
          <a:p>
            <a:r>
              <a:rPr lang="fr-FR" sz="2000" dirty="0"/>
              <a:t>Catherine Nave-Bekhti dans </a:t>
            </a:r>
            <a:r>
              <a:rPr lang="fr-FR" sz="2000" i="1" dirty="0"/>
              <a:t>l’Obs</a:t>
            </a:r>
          </a:p>
        </p:txBody>
      </p:sp>
    </p:spTree>
    <p:extLst>
      <p:ext uri="{BB962C8B-B14F-4D97-AF65-F5344CB8AC3E}">
        <p14:creationId xmlns:p14="http://schemas.microsoft.com/office/powerpoint/2010/main" val="3086321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down)">
                                      <p:cBhvr>
                                        <p:cTn id="25" dur="580">
                                          <p:stCondLst>
                                            <p:cond delay="0"/>
                                          </p:stCondLst>
                                        </p:cTn>
                                        <p:tgtEl>
                                          <p:spTgt spid="3"/>
                                        </p:tgtEl>
                                      </p:cBhvr>
                                    </p:animEffect>
                                    <p:anim calcmode="lin" valueType="num">
                                      <p:cBhvr>
                                        <p:cTn id="2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gtEl>
                                      </p:cBhvr>
                                      <p:to x="100000" y="60000"/>
                                    </p:animScale>
                                    <p:animScale>
                                      <p:cBhvr>
                                        <p:cTn id="32" dur="166" decel="50000">
                                          <p:stCondLst>
                                            <p:cond delay="676"/>
                                          </p:stCondLst>
                                        </p:cTn>
                                        <p:tgtEl>
                                          <p:spTgt spid="3"/>
                                        </p:tgtEl>
                                      </p:cBhvr>
                                      <p:to x="100000" y="100000"/>
                                    </p:animScale>
                                    <p:animScale>
                                      <p:cBhvr>
                                        <p:cTn id="33" dur="26">
                                          <p:stCondLst>
                                            <p:cond delay="1312"/>
                                          </p:stCondLst>
                                        </p:cTn>
                                        <p:tgtEl>
                                          <p:spTgt spid="3"/>
                                        </p:tgtEl>
                                      </p:cBhvr>
                                      <p:to x="100000" y="80000"/>
                                    </p:animScale>
                                    <p:animScale>
                                      <p:cBhvr>
                                        <p:cTn id="34" dur="166" decel="50000">
                                          <p:stCondLst>
                                            <p:cond delay="1338"/>
                                          </p:stCondLst>
                                        </p:cTn>
                                        <p:tgtEl>
                                          <p:spTgt spid="3"/>
                                        </p:tgtEl>
                                      </p:cBhvr>
                                      <p:to x="100000" y="100000"/>
                                    </p:animScale>
                                    <p:animScale>
                                      <p:cBhvr>
                                        <p:cTn id="35" dur="26">
                                          <p:stCondLst>
                                            <p:cond delay="1642"/>
                                          </p:stCondLst>
                                        </p:cTn>
                                        <p:tgtEl>
                                          <p:spTgt spid="3"/>
                                        </p:tgtEl>
                                      </p:cBhvr>
                                      <p:to x="100000" y="90000"/>
                                    </p:animScale>
                                    <p:animScale>
                                      <p:cBhvr>
                                        <p:cTn id="36" dur="166" decel="50000">
                                          <p:stCondLst>
                                            <p:cond delay="1668"/>
                                          </p:stCondLst>
                                        </p:cTn>
                                        <p:tgtEl>
                                          <p:spTgt spid="3"/>
                                        </p:tgtEl>
                                      </p:cBhvr>
                                      <p:to x="100000" y="100000"/>
                                    </p:animScale>
                                    <p:animScale>
                                      <p:cBhvr>
                                        <p:cTn id="37" dur="26">
                                          <p:stCondLst>
                                            <p:cond delay="1808"/>
                                          </p:stCondLst>
                                        </p:cTn>
                                        <p:tgtEl>
                                          <p:spTgt spid="3"/>
                                        </p:tgtEl>
                                      </p:cBhvr>
                                      <p:to x="100000" y="95000"/>
                                    </p:animScale>
                                    <p:animScale>
                                      <p:cBhvr>
                                        <p:cTn id="38" dur="166" decel="50000">
                                          <p:stCondLst>
                                            <p:cond delay="1834"/>
                                          </p:stCondLst>
                                        </p:cTn>
                                        <p:tgtEl>
                                          <p:spTgt spid="3"/>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wipe(down)">
                                      <p:cBhvr>
                                        <p:cTn id="43" dur="580">
                                          <p:stCondLst>
                                            <p:cond delay="0"/>
                                          </p:stCondLst>
                                        </p:cTn>
                                        <p:tgtEl>
                                          <p:spTgt spid="4"/>
                                        </p:tgtEl>
                                      </p:cBhvr>
                                    </p:animEffect>
                                    <p:anim calcmode="lin" valueType="num">
                                      <p:cBhvr>
                                        <p:cTn id="44"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49" dur="26">
                                          <p:stCondLst>
                                            <p:cond delay="650"/>
                                          </p:stCondLst>
                                        </p:cTn>
                                        <p:tgtEl>
                                          <p:spTgt spid="4"/>
                                        </p:tgtEl>
                                      </p:cBhvr>
                                      <p:to x="100000" y="60000"/>
                                    </p:animScale>
                                    <p:animScale>
                                      <p:cBhvr>
                                        <p:cTn id="50" dur="166" decel="50000">
                                          <p:stCondLst>
                                            <p:cond delay="676"/>
                                          </p:stCondLst>
                                        </p:cTn>
                                        <p:tgtEl>
                                          <p:spTgt spid="4"/>
                                        </p:tgtEl>
                                      </p:cBhvr>
                                      <p:to x="100000" y="100000"/>
                                    </p:animScale>
                                    <p:animScale>
                                      <p:cBhvr>
                                        <p:cTn id="51" dur="26">
                                          <p:stCondLst>
                                            <p:cond delay="1312"/>
                                          </p:stCondLst>
                                        </p:cTn>
                                        <p:tgtEl>
                                          <p:spTgt spid="4"/>
                                        </p:tgtEl>
                                      </p:cBhvr>
                                      <p:to x="100000" y="80000"/>
                                    </p:animScale>
                                    <p:animScale>
                                      <p:cBhvr>
                                        <p:cTn id="52" dur="166" decel="50000">
                                          <p:stCondLst>
                                            <p:cond delay="1338"/>
                                          </p:stCondLst>
                                        </p:cTn>
                                        <p:tgtEl>
                                          <p:spTgt spid="4"/>
                                        </p:tgtEl>
                                      </p:cBhvr>
                                      <p:to x="100000" y="100000"/>
                                    </p:animScale>
                                    <p:animScale>
                                      <p:cBhvr>
                                        <p:cTn id="53" dur="26">
                                          <p:stCondLst>
                                            <p:cond delay="1642"/>
                                          </p:stCondLst>
                                        </p:cTn>
                                        <p:tgtEl>
                                          <p:spTgt spid="4"/>
                                        </p:tgtEl>
                                      </p:cBhvr>
                                      <p:to x="100000" y="90000"/>
                                    </p:animScale>
                                    <p:animScale>
                                      <p:cBhvr>
                                        <p:cTn id="54" dur="166" decel="50000">
                                          <p:stCondLst>
                                            <p:cond delay="1668"/>
                                          </p:stCondLst>
                                        </p:cTn>
                                        <p:tgtEl>
                                          <p:spTgt spid="4"/>
                                        </p:tgtEl>
                                      </p:cBhvr>
                                      <p:to x="100000" y="100000"/>
                                    </p:animScale>
                                    <p:animScale>
                                      <p:cBhvr>
                                        <p:cTn id="55" dur="26">
                                          <p:stCondLst>
                                            <p:cond delay="1808"/>
                                          </p:stCondLst>
                                        </p:cTn>
                                        <p:tgtEl>
                                          <p:spTgt spid="4"/>
                                        </p:tgtEl>
                                      </p:cBhvr>
                                      <p:to x="100000" y="95000"/>
                                    </p:animScale>
                                    <p:animScale>
                                      <p:cBhvr>
                                        <p:cTn id="56" dur="166" decel="50000">
                                          <p:stCondLst>
                                            <p:cond delay="1834"/>
                                          </p:stCondLst>
                                        </p:cTn>
                                        <p:tgtEl>
                                          <p:spTgt spid="4"/>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fade">
                                      <p:cBhvr>
                                        <p:cTn id="6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4B446BA9-B9A7-43EA-A79A-E37C930677A6}"/>
              </a:ext>
            </a:extLst>
          </p:cNvPr>
          <p:cNvSpPr txBox="1"/>
          <p:nvPr/>
        </p:nvSpPr>
        <p:spPr>
          <a:xfrm>
            <a:off x="409575" y="993934"/>
            <a:ext cx="6229350" cy="2215991"/>
          </a:xfrm>
          <a:prstGeom prst="rect">
            <a:avLst/>
          </a:prstGeom>
          <a:noFill/>
        </p:spPr>
        <p:txBody>
          <a:bodyPr wrap="square" rtlCol="0">
            <a:spAutoFit/>
          </a:bodyPr>
          <a:lstStyle/>
          <a:p>
            <a:r>
              <a:rPr lang="fr-FR" sz="2000" dirty="0">
                <a:solidFill>
                  <a:schemeClr val="bg1"/>
                </a:solidFill>
              </a:rPr>
              <a:t>Il faut aussi faire attention à ce qu’un « rattrapage salarial » ne génère pas de nouvelles inégalités. Cela peut être le cas si l’on organise ce rattrapage à travers :</a:t>
            </a:r>
          </a:p>
          <a:p>
            <a:pPr marL="285750" indent="-285750">
              <a:buFont typeface="Arial" panose="020B0604020202020204" pitchFamily="34" charset="0"/>
              <a:buChar char="•"/>
            </a:pPr>
            <a:r>
              <a:rPr lang="fr-FR" sz="2000" dirty="0">
                <a:solidFill>
                  <a:schemeClr val="bg1"/>
                </a:solidFill>
              </a:rPr>
              <a:t>Des indemnités qui ne sont pas servies à toutes et tous</a:t>
            </a:r>
          </a:p>
          <a:p>
            <a:pPr marL="285750" indent="-285750">
              <a:buFont typeface="Arial" panose="020B0604020202020204" pitchFamily="34" charset="0"/>
              <a:buChar char="•"/>
            </a:pPr>
            <a:r>
              <a:rPr lang="fr-FR" sz="2000" dirty="0">
                <a:solidFill>
                  <a:schemeClr val="bg1"/>
                </a:solidFill>
              </a:rPr>
              <a:t>Via  des heures supplémentaires (ce qui ne constitue de plus pas un rattrapage).</a:t>
            </a:r>
          </a:p>
          <a:p>
            <a:endParaRPr lang="fr-FR" dirty="0"/>
          </a:p>
        </p:txBody>
      </p:sp>
      <p:pic>
        <p:nvPicPr>
          <p:cNvPr id="4" name="Image 3" descr="Une image contenant texte&#10;&#10;Description générée automatiquement">
            <a:extLst>
              <a:ext uri="{FF2B5EF4-FFF2-40B4-BE49-F238E27FC236}">
                <a16:creationId xmlns:a16="http://schemas.microsoft.com/office/drawing/2014/main" id="{4BE21D29-0E0F-4E81-AFFE-F35B128351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8041" y="0"/>
            <a:ext cx="5243959" cy="6858000"/>
          </a:xfrm>
          <a:prstGeom prst="rect">
            <a:avLst/>
          </a:prstGeom>
        </p:spPr>
      </p:pic>
      <p:sp>
        <p:nvSpPr>
          <p:cNvPr id="3" name="ZoneTexte 2">
            <a:extLst>
              <a:ext uri="{FF2B5EF4-FFF2-40B4-BE49-F238E27FC236}">
                <a16:creationId xmlns:a16="http://schemas.microsoft.com/office/drawing/2014/main" id="{8B470E58-6736-43D9-9AEF-BB4022132067}"/>
              </a:ext>
            </a:extLst>
          </p:cNvPr>
          <p:cNvSpPr txBox="1"/>
          <p:nvPr/>
        </p:nvSpPr>
        <p:spPr>
          <a:xfrm>
            <a:off x="409575" y="3209925"/>
            <a:ext cx="6305550" cy="1261884"/>
          </a:xfrm>
          <a:prstGeom prst="rect">
            <a:avLst/>
          </a:prstGeom>
          <a:noFill/>
        </p:spPr>
        <p:txBody>
          <a:bodyPr wrap="square" rtlCol="0">
            <a:spAutoFit/>
          </a:bodyPr>
          <a:lstStyle/>
          <a:p>
            <a:r>
              <a:rPr lang="fr-FR" sz="2000" dirty="0">
                <a:solidFill>
                  <a:schemeClr val="bg1"/>
                </a:solidFill>
              </a:rPr>
              <a:t>Ce type de dispositifs conduit par exemple à l’accroissement des inégalités femmes-hommes</a:t>
            </a:r>
          </a:p>
          <a:p>
            <a:endParaRPr lang="fr-FR" dirty="0"/>
          </a:p>
          <a:p>
            <a:endParaRPr lang="fr-FR" dirty="0"/>
          </a:p>
        </p:txBody>
      </p:sp>
      <p:sp>
        <p:nvSpPr>
          <p:cNvPr id="7" name="ZoneTexte 6">
            <a:extLst>
              <a:ext uri="{FF2B5EF4-FFF2-40B4-BE49-F238E27FC236}">
                <a16:creationId xmlns:a16="http://schemas.microsoft.com/office/drawing/2014/main" id="{112D9ED1-7047-4725-A006-D7981228578E}"/>
              </a:ext>
            </a:extLst>
          </p:cNvPr>
          <p:cNvSpPr txBox="1"/>
          <p:nvPr/>
        </p:nvSpPr>
        <p:spPr>
          <a:xfrm>
            <a:off x="409574" y="4271754"/>
            <a:ext cx="6305549" cy="2523768"/>
          </a:xfrm>
          <a:prstGeom prst="rect">
            <a:avLst/>
          </a:prstGeom>
          <a:noFill/>
        </p:spPr>
        <p:txBody>
          <a:bodyPr wrap="square" rtlCol="0">
            <a:spAutoFit/>
          </a:bodyPr>
          <a:lstStyle/>
          <a:p>
            <a:r>
              <a:rPr lang="fr-FR" sz="2000" dirty="0">
                <a:solidFill>
                  <a:schemeClr val="bg1"/>
                </a:solidFill>
              </a:rPr>
              <a:t>Ainsi en 2018, parmi les </a:t>
            </a:r>
            <a:r>
              <a:rPr lang="fr-FR" sz="2000" dirty="0" err="1">
                <a:solidFill>
                  <a:schemeClr val="bg1"/>
                </a:solidFill>
              </a:rPr>
              <a:t>enseignant.e.s</a:t>
            </a:r>
            <a:r>
              <a:rPr lang="fr-FR" sz="2000" dirty="0">
                <a:solidFill>
                  <a:schemeClr val="bg1"/>
                </a:solidFill>
              </a:rPr>
              <a:t> du 2</a:t>
            </a:r>
            <a:r>
              <a:rPr lang="fr-FR" sz="2000" baseline="30000" dirty="0">
                <a:solidFill>
                  <a:schemeClr val="bg1"/>
                </a:solidFill>
              </a:rPr>
              <a:t>nd</a:t>
            </a:r>
            <a:r>
              <a:rPr lang="fr-FR" sz="2000" dirty="0">
                <a:solidFill>
                  <a:schemeClr val="bg1"/>
                </a:solidFill>
              </a:rPr>
              <a:t> degré : </a:t>
            </a:r>
          </a:p>
          <a:p>
            <a:pPr marL="285750" indent="-285750">
              <a:buFont typeface="Arial" panose="020B0604020202020204" pitchFamily="34" charset="0"/>
              <a:buChar char="•"/>
            </a:pPr>
            <a:r>
              <a:rPr lang="fr-FR" sz="2000" dirty="0">
                <a:solidFill>
                  <a:schemeClr val="bg1"/>
                </a:solidFill>
              </a:rPr>
              <a:t>Les hommes touchaient 533 euros en indemnités, primes et heures supplémentaires (dont 199 en heures supplémentaires)</a:t>
            </a:r>
          </a:p>
          <a:p>
            <a:pPr marL="285750" indent="-285750">
              <a:buFont typeface="Arial" panose="020B0604020202020204" pitchFamily="34" charset="0"/>
              <a:buChar char="•"/>
            </a:pPr>
            <a:r>
              <a:rPr lang="fr-FR" sz="2000" dirty="0">
                <a:solidFill>
                  <a:schemeClr val="bg1"/>
                </a:solidFill>
              </a:rPr>
              <a:t>Les femmes touchaient 351 euros en indemnités, primes et heures supplémentaires (dont 83 en heures supplémentaires)</a:t>
            </a:r>
          </a:p>
          <a:p>
            <a:endParaRPr lang="fr-FR" dirty="0"/>
          </a:p>
        </p:txBody>
      </p:sp>
      <p:sp>
        <p:nvSpPr>
          <p:cNvPr id="8" name="ZoneTexte 7">
            <a:extLst>
              <a:ext uri="{FF2B5EF4-FFF2-40B4-BE49-F238E27FC236}">
                <a16:creationId xmlns:a16="http://schemas.microsoft.com/office/drawing/2014/main" id="{313C962C-C73B-4702-85F8-B8AED13147D1}"/>
              </a:ext>
            </a:extLst>
          </p:cNvPr>
          <p:cNvSpPr txBox="1"/>
          <p:nvPr/>
        </p:nvSpPr>
        <p:spPr>
          <a:xfrm>
            <a:off x="1407095" y="314865"/>
            <a:ext cx="4924425" cy="1077218"/>
          </a:xfrm>
          <a:prstGeom prst="rect">
            <a:avLst/>
          </a:prstGeom>
          <a:noFill/>
        </p:spPr>
        <p:txBody>
          <a:bodyPr wrap="square" rtlCol="0">
            <a:spAutoFit/>
          </a:bodyPr>
          <a:lstStyle/>
          <a:p>
            <a:r>
              <a:rPr lang="fr-FR" sz="2800" b="1" dirty="0">
                <a:solidFill>
                  <a:schemeClr val="bg1"/>
                </a:solidFill>
              </a:rPr>
              <a:t>Attention aux inégalités !</a:t>
            </a:r>
          </a:p>
          <a:p>
            <a:endParaRPr lang="fr-FR" dirty="0"/>
          </a:p>
          <a:p>
            <a:endParaRPr lang="fr-FR" dirty="0"/>
          </a:p>
        </p:txBody>
      </p:sp>
    </p:spTree>
    <p:extLst>
      <p:ext uri="{BB962C8B-B14F-4D97-AF65-F5344CB8AC3E}">
        <p14:creationId xmlns:p14="http://schemas.microsoft.com/office/powerpoint/2010/main" val="287849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0C3BEF4C-9927-42C3-974E-F9B6900B77DF}"/>
              </a:ext>
            </a:extLst>
          </p:cNvPr>
          <p:cNvSpPr txBox="1"/>
          <p:nvPr/>
        </p:nvSpPr>
        <p:spPr>
          <a:xfrm>
            <a:off x="1809750" y="164068"/>
            <a:ext cx="9865360" cy="584775"/>
          </a:xfrm>
          <a:prstGeom prst="rect">
            <a:avLst/>
          </a:prstGeom>
          <a:noFill/>
        </p:spPr>
        <p:txBody>
          <a:bodyPr wrap="square" rtlCol="0">
            <a:spAutoFit/>
          </a:bodyPr>
          <a:lstStyle/>
          <a:p>
            <a:r>
              <a:rPr lang="fr-FR" sz="3200" b="1" dirty="0">
                <a:solidFill>
                  <a:schemeClr val="bg1"/>
                </a:solidFill>
              </a:rPr>
              <a:t>Redéfinir le métier enseignant ? Une autre question !</a:t>
            </a:r>
          </a:p>
        </p:txBody>
      </p:sp>
      <p:sp>
        <p:nvSpPr>
          <p:cNvPr id="3" name="ZoneTexte 2">
            <a:extLst>
              <a:ext uri="{FF2B5EF4-FFF2-40B4-BE49-F238E27FC236}">
                <a16:creationId xmlns:a16="http://schemas.microsoft.com/office/drawing/2014/main" id="{C4960485-51BC-4DA2-B92C-AFBFC988654C}"/>
              </a:ext>
            </a:extLst>
          </p:cNvPr>
          <p:cNvSpPr txBox="1"/>
          <p:nvPr/>
        </p:nvSpPr>
        <p:spPr>
          <a:xfrm>
            <a:off x="352425" y="783290"/>
            <a:ext cx="11696700" cy="707886"/>
          </a:xfrm>
          <a:prstGeom prst="rect">
            <a:avLst/>
          </a:prstGeom>
          <a:noFill/>
        </p:spPr>
        <p:txBody>
          <a:bodyPr wrap="square" rtlCol="0">
            <a:spAutoFit/>
          </a:bodyPr>
          <a:lstStyle/>
          <a:p>
            <a:r>
              <a:rPr lang="fr-FR" sz="2000" dirty="0">
                <a:solidFill>
                  <a:schemeClr val="bg1"/>
                </a:solidFill>
              </a:rPr>
              <a:t>Dans les discussions menées avec le ministère depuis 2018, la question de la transformation du métier enseignant a régulièrement été mêlée à celle sur la « revalorisation ». </a:t>
            </a:r>
          </a:p>
        </p:txBody>
      </p:sp>
      <p:sp>
        <p:nvSpPr>
          <p:cNvPr id="4" name="ZoneTexte 3">
            <a:extLst>
              <a:ext uri="{FF2B5EF4-FFF2-40B4-BE49-F238E27FC236}">
                <a16:creationId xmlns:a16="http://schemas.microsoft.com/office/drawing/2014/main" id="{B0CB841C-5316-4F74-B137-54FFF8FAD351}"/>
              </a:ext>
            </a:extLst>
          </p:cNvPr>
          <p:cNvSpPr txBox="1"/>
          <p:nvPr/>
        </p:nvSpPr>
        <p:spPr>
          <a:xfrm>
            <a:off x="266700" y="1621998"/>
            <a:ext cx="5019675" cy="1323439"/>
          </a:xfrm>
          <a:prstGeom prst="rect">
            <a:avLst/>
          </a:prstGeom>
          <a:noFill/>
        </p:spPr>
        <p:txBody>
          <a:bodyPr wrap="square" rtlCol="0">
            <a:spAutoFit/>
          </a:bodyPr>
          <a:lstStyle/>
          <a:p>
            <a:pPr marL="342900" indent="-342900">
              <a:buFont typeface="Arial" panose="020B0604020202020204" pitchFamily="34" charset="0"/>
              <a:buChar char="•"/>
            </a:pPr>
            <a:r>
              <a:rPr lang="fr-FR" sz="2000" dirty="0">
                <a:solidFill>
                  <a:schemeClr val="bg1"/>
                </a:solidFill>
              </a:rPr>
              <a:t>C’est un thème qui revient régulièrement sur la table du débat politique, notamment à droite : « pas de revalorisation sans contreparties ». </a:t>
            </a:r>
          </a:p>
        </p:txBody>
      </p:sp>
      <p:pic>
        <p:nvPicPr>
          <p:cNvPr id="6" name="Image 5">
            <a:extLst>
              <a:ext uri="{FF2B5EF4-FFF2-40B4-BE49-F238E27FC236}">
                <a16:creationId xmlns:a16="http://schemas.microsoft.com/office/drawing/2014/main" id="{314993AA-91AC-43D7-B348-793BFCCB054F}"/>
              </a:ext>
            </a:extLst>
          </p:cNvPr>
          <p:cNvPicPr>
            <a:picLocks noChangeAspect="1"/>
          </p:cNvPicPr>
          <p:nvPr/>
        </p:nvPicPr>
        <p:blipFill>
          <a:blip r:embed="rId2"/>
          <a:stretch>
            <a:fillRect/>
          </a:stretch>
        </p:blipFill>
        <p:spPr>
          <a:xfrm>
            <a:off x="6534150" y="1537580"/>
            <a:ext cx="4910137" cy="813388"/>
          </a:xfrm>
          <a:prstGeom prst="rect">
            <a:avLst/>
          </a:prstGeom>
        </p:spPr>
      </p:pic>
      <p:pic>
        <p:nvPicPr>
          <p:cNvPr id="8" name="Image 7">
            <a:extLst>
              <a:ext uri="{FF2B5EF4-FFF2-40B4-BE49-F238E27FC236}">
                <a16:creationId xmlns:a16="http://schemas.microsoft.com/office/drawing/2014/main" id="{8870A393-C5AD-4280-A230-4D02593AE20A}"/>
              </a:ext>
            </a:extLst>
          </p:cNvPr>
          <p:cNvPicPr>
            <a:picLocks noChangeAspect="1"/>
          </p:cNvPicPr>
          <p:nvPr/>
        </p:nvPicPr>
        <p:blipFill>
          <a:blip r:embed="rId3"/>
          <a:stretch>
            <a:fillRect/>
          </a:stretch>
        </p:blipFill>
        <p:spPr>
          <a:xfrm>
            <a:off x="5414963" y="2692506"/>
            <a:ext cx="6777037" cy="1016855"/>
          </a:xfrm>
          <a:prstGeom prst="rect">
            <a:avLst/>
          </a:prstGeom>
        </p:spPr>
      </p:pic>
      <p:sp>
        <p:nvSpPr>
          <p:cNvPr id="9" name="ZoneTexte 8">
            <a:extLst>
              <a:ext uri="{FF2B5EF4-FFF2-40B4-BE49-F238E27FC236}">
                <a16:creationId xmlns:a16="http://schemas.microsoft.com/office/drawing/2014/main" id="{54B53F53-02F9-4645-A4D3-DDB13985566A}"/>
              </a:ext>
            </a:extLst>
          </p:cNvPr>
          <p:cNvSpPr txBox="1"/>
          <p:nvPr/>
        </p:nvSpPr>
        <p:spPr>
          <a:xfrm>
            <a:off x="352424" y="2945437"/>
            <a:ext cx="4429126" cy="1015663"/>
          </a:xfrm>
          <a:prstGeom prst="rect">
            <a:avLst/>
          </a:prstGeom>
          <a:noFill/>
        </p:spPr>
        <p:txBody>
          <a:bodyPr wrap="square" rtlCol="0">
            <a:spAutoFit/>
          </a:bodyPr>
          <a:lstStyle/>
          <a:p>
            <a:pPr marL="342900" indent="-342900">
              <a:buFont typeface="Arial" panose="020B0604020202020204" pitchFamily="34" charset="0"/>
              <a:buChar char="•"/>
            </a:pPr>
            <a:r>
              <a:rPr lang="fr-FR" sz="2000" dirty="0">
                <a:solidFill>
                  <a:schemeClr val="bg1"/>
                </a:solidFill>
              </a:rPr>
              <a:t>Le ministère est quant à lui plus discret (ou plus flou) sur cette question.</a:t>
            </a:r>
          </a:p>
        </p:txBody>
      </p:sp>
      <p:pic>
        <p:nvPicPr>
          <p:cNvPr id="11" name="Image 10">
            <a:extLst>
              <a:ext uri="{FF2B5EF4-FFF2-40B4-BE49-F238E27FC236}">
                <a16:creationId xmlns:a16="http://schemas.microsoft.com/office/drawing/2014/main" id="{73C8836E-9431-442F-BA39-FCE5B2A2112A}"/>
              </a:ext>
            </a:extLst>
          </p:cNvPr>
          <p:cNvPicPr>
            <a:picLocks noChangeAspect="1"/>
          </p:cNvPicPr>
          <p:nvPr/>
        </p:nvPicPr>
        <p:blipFill>
          <a:blip r:embed="rId4"/>
          <a:stretch>
            <a:fillRect/>
          </a:stretch>
        </p:blipFill>
        <p:spPr>
          <a:xfrm>
            <a:off x="0" y="5958562"/>
            <a:ext cx="12192000" cy="655876"/>
          </a:xfrm>
          <a:prstGeom prst="rect">
            <a:avLst/>
          </a:prstGeom>
        </p:spPr>
      </p:pic>
      <p:sp>
        <p:nvSpPr>
          <p:cNvPr id="12" name="ZoneTexte 11">
            <a:extLst>
              <a:ext uri="{FF2B5EF4-FFF2-40B4-BE49-F238E27FC236}">
                <a16:creationId xmlns:a16="http://schemas.microsoft.com/office/drawing/2014/main" id="{0978C536-4781-48B9-9EDF-4C7CD691E1F8}"/>
              </a:ext>
            </a:extLst>
          </p:cNvPr>
          <p:cNvSpPr txBox="1"/>
          <p:nvPr/>
        </p:nvSpPr>
        <p:spPr>
          <a:xfrm>
            <a:off x="8220075" y="5258428"/>
            <a:ext cx="4686300" cy="646331"/>
          </a:xfrm>
          <a:prstGeom prst="rect">
            <a:avLst/>
          </a:prstGeom>
          <a:noFill/>
        </p:spPr>
        <p:txBody>
          <a:bodyPr wrap="square" rtlCol="0">
            <a:spAutoFit/>
          </a:bodyPr>
          <a:lstStyle/>
          <a:p>
            <a:r>
              <a:rPr lang="fr-FR" b="1" dirty="0"/>
              <a:t>Courrier du Sgen-CFDT au ministre de l’Education nationale, juin 2021</a:t>
            </a:r>
          </a:p>
        </p:txBody>
      </p:sp>
      <p:sp>
        <p:nvSpPr>
          <p:cNvPr id="13" name="ZoneTexte 12">
            <a:extLst>
              <a:ext uri="{FF2B5EF4-FFF2-40B4-BE49-F238E27FC236}">
                <a16:creationId xmlns:a16="http://schemas.microsoft.com/office/drawing/2014/main" id="{86005977-9EB3-4DDE-96F6-D4A747DADA4D}"/>
              </a:ext>
            </a:extLst>
          </p:cNvPr>
          <p:cNvSpPr txBox="1"/>
          <p:nvPr/>
        </p:nvSpPr>
        <p:spPr>
          <a:xfrm>
            <a:off x="7600950" y="3669861"/>
            <a:ext cx="4686300" cy="369332"/>
          </a:xfrm>
          <a:prstGeom prst="rect">
            <a:avLst/>
          </a:prstGeom>
          <a:noFill/>
        </p:spPr>
        <p:txBody>
          <a:bodyPr wrap="square" rtlCol="0">
            <a:spAutoFit/>
          </a:bodyPr>
          <a:lstStyle/>
          <a:p>
            <a:r>
              <a:rPr lang="fr-FR" b="1" dirty="0"/>
              <a:t>Déclaration du sénateur LR Stéphane </a:t>
            </a:r>
            <a:r>
              <a:rPr lang="fr-FR" b="1" dirty="0" err="1"/>
              <a:t>Piednoir</a:t>
            </a:r>
            <a:endParaRPr lang="fr-FR" b="1" dirty="0"/>
          </a:p>
        </p:txBody>
      </p:sp>
      <p:sp>
        <p:nvSpPr>
          <p:cNvPr id="14" name="ZoneTexte 13">
            <a:extLst>
              <a:ext uri="{FF2B5EF4-FFF2-40B4-BE49-F238E27FC236}">
                <a16:creationId xmlns:a16="http://schemas.microsoft.com/office/drawing/2014/main" id="{C5C0B754-97B4-46A0-A417-668BEAB3930F}"/>
              </a:ext>
            </a:extLst>
          </p:cNvPr>
          <p:cNvSpPr txBox="1"/>
          <p:nvPr/>
        </p:nvSpPr>
        <p:spPr>
          <a:xfrm>
            <a:off x="352424" y="4114418"/>
            <a:ext cx="6777037" cy="1631216"/>
          </a:xfrm>
          <a:prstGeom prst="rect">
            <a:avLst/>
          </a:prstGeom>
          <a:noFill/>
        </p:spPr>
        <p:txBody>
          <a:bodyPr wrap="square" rtlCol="0">
            <a:spAutoFit/>
          </a:bodyPr>
          <a:lstStyle/>
          <a:p>
            <a:r>
              <a:rPr lang="fr-FR" sz="2000" dirty="0">
                <a:solidFill>
                  <a:schemeClr val="bg1"/>
                </a:solidFill>
              </a:rPr>
              <a:t>Pour le Sgen-CFDT, le rattrapage salarial et la transformation du métier enseignant sont deux questions différentes qui ne peuvent être mêlées. Le rattrapage salarial est nécessaire et légitime étant donné les évolutions de ces dernières décennies et ne saurait être conditionné à des contreparties</a:t>
            </a:r>
          </a:p>
        </p:txBody>
      </p:sp>
      <p:cxnSp>
        <p:nvCxnSpPr>
          <p:cNvPr id="17" name="Connecteur droit avec flèche 16">
            <a:extLst>
              <a:ext uri="{FF2B5EF4-FFF2-40B4-BE49-F238E27FC236}">
                <a16:creationId xmlns:a16="http://schemas.microsoft.com/office/drawing/2014/main" id="{F04AA8C4-9B4D-44BF-A038-663ACC58FBFF}"/>
              </a:ext>
            </a:extLst>
          </p:cNvPr>
          <p:cNvCxnSpPr>
            <a:cxnSpLocks/>
          </p:cNvCxnSpPr>
          <p:nvPr/>
        </p:nvCxnSpPr>
        <p:spPr>
          <a:xfrm flipV="1">
            <a:off x="5286375" y="1944274"/>
            <a:ext cx="1047750" cy="3458"/>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necteur droit avec flèche 19">
            <a:extLst>
              <a:ext uri="{FF2B5EF4-FFF2-40B4-BE49-F238E27FC236}">
                <a16:creationId xmlns:a16="http://schemas.microsoft.com/office/drawing/2014/main" id="{00031927-6798-488B-8730-48B1A19D2894}"/>
              </a:ext>
            </a:extLst>
          </p:cNvPr>
          <p:cNvCxnSpPr>
            <a:cxnSpLocks/>
          </p:cNvCxnSpPr>
          <p:nvPr/>
        </p:nvCxnSpPr>
        <p:spPr>
          <a:xfrm>
            <a:off x="5286375" y="1934132"/>
            <a:ext cx="523875" cy="664999"/>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9882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barn(inVertical)">
                                      <p:cBhvr>
                                        <p:cTn id="31" dur="50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barn(inVertical)">
                                      <p:cBhvr>
                                        <p:cTn id="36" dur="500"/>
                                        <p:tgtEl>
                                          <p:spTgt spid="17"/>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barn(inVertical)">
                                      <p:cBhvr>
                                        <p:cTn id="41" dur="500"/>
                                        <p:tgtEl>
                                          <p:spTgt spid="6"/>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barn(inVertical)">
                                      <p:cBhvr>
                                        <p:cTn id="46" dur="500"/>
                                        <p:tgtEl>
                                          <p:spTgt spid="20"/>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nodeType="click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barn(inVertical)">
                                      <p:cBhvr>
                                        <p:cTn id="51" dur="500"/>
                                        <p:tgtEl>
                                          <p:spTgt spid="8"/>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barn(inVertical)">
                                      <p:cBhvr>
                                        <p:cTn id="56" dur="500"/>
                                        <p:tgtEl>
                                          <p:spTgt spid="13"/>
                                        </p:tgtEl>
                                      </p:cBhvr>
                                    </p:animEffect>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additive="base">
                                        <p:cTn id="61" dur="500" fill="hold"/>
                                        <p:tgtEl>
                                          <p:spTgt spid="9"/>
                                        </p:tgtEl>
                                        <p:attrNameLst>
                                          <p:attrName>ppt_x</p:attrName>
                                        </p:attrNameLst>
                                      </p:cBhvr>
                                      <p:tavLst>
                                        <p:tav tm="0">
                                          <p:val>
                                            <p:strVal val="#ppt_x"/>
                                          </p:val>
                                        </p:tav>
                                        <p:tav tm="100000">
                                          <p:val>
                                            <p:strVal val="#ppt_x"/>
                                          </p:val>
                                        </p:tav>
                                      </p:tavLst>
                                    </p:anim>
                                    <p:anim calcmode="lin" valueType="num">
                                      <p:cBhvr additive="base">
                                        <p:cTn id="6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additive="base">
                                        <p:cTn id="67" dur="500" fill="hold"/>
                                        <p:tgtEl>
                                          <p:spTgt spid="14"/>
                                        </p:tgtEl>
                                        <p:attrNameLst>
                                          <p:attrName>ppt_x</p:attrName>
                                        </p:attrNameLst>
                                      </p:cBhvr>
                                      <p:tavLst>
                                        <p:tav tm="0">
                                          <p:val>
                                            <p:strVal val="#ppt_x"/>
                                          </p:val>
                                        </p:tav>
                                        <p:tav tm="100000">
                                          <p:val>
                                            <p:strVal val="#ppt_x"/>
                                          </p:val>
                                        </p:tav>
                                      </p:tavLst>
                                    </p:anim>
                                    <p:anim calcmode="lin" valueType="num">
                                      <p:cBhvr additive="base">
                                        <p:cTn id="6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6" presetClass="entr" presetSubtype="0" fill="hold" grpId="0" nodeType="clickEffect">
                                  <p:stCondLst>
                                    <p:cond delay="0"/>
                                  </p:stCondLst>
                                  <p:childTnLst>
                                    <p:set>
                                      <p:cBhvr>
                                        <p:cTn id="72" dur="1" fill="hold">
                                          <p:stCondLst>
                                            <p:cond delay="0"/>
                                          </p:stCondLst>
                                        </p:cTn>
                                        <p:tgtEl>
                                          <p:spTgt spid="12"/>
                                        </p:tgtEl>
                                        <p:attrNameLst>
                                          <p:attrName>style.visibility</p:attrName>
                                        </p:attrNameLst>
                                      </p:cBhvr>
                                      <p:to>
                                        <p:strVal val="visible"/>
                                      </p:to>
                                    </p:set>
                                    <p:animEffect transition="in" filter="wipe(down)">
                                      <p:cBhvr>
                                        <p:cTn id="73" dur="580">
                                          <p:stCondLst>
                                            <p:cond delay="0"/>
                                          </p:stCondLst>
                                        </p:cTn>
                                        <p:tgtEl>
                                          <p:spTgt spid="12"/>
                                        </p:tgtEl>
                                      </p:cBhvr>
                                    </p:animEffect>
                                    <p:anim calcmode="lin" valueType="num">
                                      <p:cBhvr>
                                        <p:cTn id="7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7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7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9" dur="26">
                                          <p:stCondLst>
                                            <p:cond delay="650"/>
                                          </p:stCondLst>
                                        </p:cTn>
                                        <p:tgtEl>
                                          <p:spTgt spid="12"/>
                                        </p:tgtEl>
                                      </p:cBhvr>
                                      <p:to x="100000" y="60000"/>
                                    </p:animScale>
                                    <p:animScale>
                                      <p:cBhvr>
                                        <p:cTn id="80" dur="166" decel="50000">
                                          <p:stCondLst>
                                            <p:cond delay="676"/>
                                          </p:stCondLst>
                                        </p:cTn>
                                        <p:tgtEl>
                                          <p:spTgt spid="12"/>
                                        </p:tgtEl>
                                      </p:cBhvr>
                                      <p:to x="100000" y="100000"/>
                                    </p:animScale>
                                    <p:animScale>
                                      <p:cBhvr>
                                        <p:cTn id="81" dur="26">
                                          <p:stCondLst>
                                            <p:cond delay="1312"/>
                                          </p:stCondLst>
                                        </p:cTn>
                                        <p:tgtEl>
                                          <p:spTgt spid="12"/>
                                        </p:tgtEl>
                                      </p:cBhvr>
                                      <p:to x="100000" y="80000"/>
                                    </p:animScale>
                                    <p:animScale>
                                      <p:cBhvr>
                                        <p:cTn id="82" dur="166" decel="50000">
                                          <p:stCondLst>
                                            <p:cond delay="1338"/>
                                          </p:stCondLst>
                                        </p:cTn>
                                        <p:tgtEl>
                                          <p:spTgt spid="12"/>
                                        </p:tgtEl>
                                      </p:cBhvr>
                                      <p:to x="100000" y="100000"/>
                                    </p:animScale>
                                    <p:animScale>
                                      <p:cBhvr>
                                        <p:cTn id="83" dur="26">
                                          <p:stCondLst>
                                            <p:cond delay="1642"/>
                                          </p:stCondLst>
                                        </p:cTn>
                                        <p:tgtEl>
                                          <p:spTgt spid="12"/>
                                        </p:tgtEl>
                                      </p:cBhvr>
                                      <p:to x="100000" y="90000"/>
                                    </p:animScale>
                                    <p:animScale>
                                      <p:cBhvr>
                                        <p:cTn id="84" dur="166" decel="50000">
                                          <p:stCondLst>
                                            <p:cond delay="1668"/>
                                          </p:stCondLst>
                                        </p:cTn>
                                        <p:tgtEl>
                                          <p:spTgt spid="12"/>
                                        </p:tgtEl>
                                      </p:cBhvr>
                                      <p:to x="100000" y="100000"/>
                                    </p:animScale>
                                    <p:animScale>
                                      <p:cBhvr>
                                        <p:cTn id="85" dur="26">
                                          <p:stCondLst>
                                            <p:cond delay="1808"/>
                                          </p:stCondLst>
                                        </p:cTn>
                                        <p:tgtEl>
                                          <p:spTgt spid="12"/>
                                        </p:tgtEl>
                                      </p:cBhvr>
                                      <p:to x="100000" y="95000"/>
                                    </p:animScale>
                                    <p:animScale>
                                      <p:cBhvr>
                                        <p:cTn id="86" dur="166" decel="50000">
                                          <p:stCondLst>
                                            <p:cond delay="1834"/>
                                          </p:stCondLst>
                                        </p:cTn>
                                        <p:tgtEl>
                                          <p:spTgt spid="12"/>
                                        </p:tgtEl>
                                      </p:cBhvr>
                                      <p:to x="100000" y="100000"/>
                                    </p:animScale>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nodeType="clickEffect">
                                  <p:stCondLst>
                                    <p:cond delay="0"/>
                                  </p:stCondLst>
                                  <p:childTnLst>
                                    <p:set>
                                      <p:cBhvr>
                                        <p:cTn id="90" dur="1" fill="hold">
                                          <p:stCondLst>
                                            <p:cond delay="0"/>
                                          </p:stCondLst>
                                        </p:cTn>
                                        <p:tgtEl>
                                          <p:spTgt spid="11"/>
                                        </p:tgtEl>
                                        <p:attrNameLst>
                                          <p:attrName>style.visibility</p:attrName>
                                        </p:attrNameLst>
                                      </p:cBhvr>
                                      <p:to>
                                        <p:strVal val="visible"/>
                                      </p:to>
                                    </p:set>
                                    <p:animEffect transition="in" filter="fade">
                                      <p:cBhvr>
                                        <p:cTn id="9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9" grpId="0"/>
      <p:bldP spid="12" grpId="0"/>
      <p:bldP spid="13" grpId="0"/>
      <p:bldP spid="1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AF55F06-0024-4315-97E9-BD020262382F}"/>
              </a:ext>
            </a:extLst>
          </p:cNvPr>
          <p:cNvSpPr>
            <a:spLocks noGrp="1"/>
          </p:cNvSpPr>
          <p:nvPr>
            <p:ph type="title"/>
          </p:nvPr>
        </p:nvSpPr>
        <p:spPr>
          <a:xfrm>
            <a:off x="1066800" y="-123825"/>
            <a:ext cx="10515600" cy="1325563"/>
          </a:xfrm>
        </p:spPr>
        <p:txBody>
          <a:bodyPr/>
          <a:lstStyle/>
          <a:p>
            <a:r>
              <a:rPr lang="fr-FR" b="1" dirty="0">
                <a:solidFill>
                  <a:schemeClr val="bg1"/>
                </a:solidFill>
              </a:rPr>
              <a:t>Sources et ressources pour aller plus loin</a:t>
            </a:r>
          </a:p>
        </p:txBody>
      </p:sp>
      <p:sp>
        <p:nvSpPr>
          <p:cNvPr id="4" name="ZoneTexte 3">
            <a:extLst>
              <a:ext uri="{FF2B5EF4-FFF2-40B4-BE49-F238E27FC236}">
                <a16:creationId xmlns:a16="http://schemas.microsoft.com/office/drawing/2014/main" id="{7F9BA450-B0AA-436B-BC6E-22091A8450E7}"/>
              </a:ext>
            </a:extLst>
          </p:cNvPr>
          <p:cNvSpPr txBox="1"/>
          <p:nvPr/>
        </p:nvSpPr>
        <p:spPr>
          <a:xfrm>
            <a:off x="814387" y="1106488"/>
            <a:ext cx="10563225" cy="5632311"/>
          </a:xfrm>
          <a:prstGeom prst="rect">
            <a:avLst/>
          </a:prstGeom>
          <a:noFill/>
        </p:spPr>
        <p:txBody>
          <a:bodyPr wrap="square" rtlCol="0">
            <a:spAutoFit/>
          </a:bodyPr>
          <a:lstStyle/>
          <a:p>
            <a:pPr marL="285750" indent="-285750">
              <a:buFont typeface="Arial" panose="020B0604020202020204" pitchFamily="34" charset="0"/>
              <a:buChar char="•"/>
            </a:pPr>
            <a:r>
              <a:rPr lang="fr-FR" sz="2400" dirty="0">
                <a:solidFill>
                  <a:schemeClr val="bg1"/>
                </a:solidFill>
                <a:hlinkClick r:id="rId2">
                  <a:extLst>
                    <a:ext uri="{A12FA001-AC4F-418D-AE19-62706E023703}">
                      <ahyp:hlinkClr xmlns:ahyp="http://schemas.microsoft.com/office/drawing/2018/hyperlinkcolor" val="tx"/>
                    </a:ext>
                  </a:extLst>
                </a:hlinkClick>
              </a:rPr>
              <a:t>Dossier de presse de rentrée 2019 du Sgen-CFDT sur les rémunérations</a:t>
            </a:r>
            <a:endParaRPr lang="fr-FR" sz="2400" dirty="0">
              <a:solidFill>
                <a:schemeClr val="bg1"/>
              </a:solidFill>
            </a:endParaRPr>
          </a:p>
          <a:p>
            <a:pPr marL="285750" indent="-285750">
              <a:buFont typeface="Arial" panose="020B0604020202020204" pitchFamily="34" charset="0"/>
              <a:buChar char="•"/>
            </a:pPr>
            <a:endParaRPr lang="fr-FR" sz="2400" dirty="0">
              <a:solidFill>
                <a:schemeClr val="bg1"/>
              </a:solidFill>
            </a:endParaRPr>
          </a:p>
          <a:p>
            <a:pPr marL="285750" indent="-285750">
              <a:buFont typeface="Arial" panose="020B0604020202020204" pitchFamily="34" charset="0"/>
              <a:buChar char="•"/>
            </a:pPr>
            <a:r>
              <a:rPr lang="fr-FR" sz="2400" dirty="0">
                <a:solidFill>
                  <a:schemeClr val="bg1"/>
                </a:solidFill>
                <a:hlinkClick r:id="rId3">
                  <a:extLst>
                    <a:ext uri="{A12FA001-AC4F-418D-AE19-62706E023703}">
                      <ahyp:hlinkClr xmlns:ahyp="http://schemas.microsoft.com/office/drawing/2018/hyperlinkcolor" val="tx"/>
                    </a:ext>
                  </a:extLst>
                </a:hlinkClick>
              </a:rPr>
              <a:t>Interview de Bernard </a:t>
            </a:r>
            <a:r>
              <a:rPr lang="fr-FR" sz="2400" dirty="0" err="1">
                <a:solidFill>
                  <a:schemeClr val="bg1"/>
                </a:solidFill>
                <a:hlinkClick r:id="rId3">
                  <a:extLst>
                    <a:ext uri="{A12FA001-AC4F-418D-AE19-62706E023703}">
                      <ahyp:hlinkClr xmlns:ahyp="http://schemas.microsoft.com/office/drawing/2018/hyperlinkcolor" val="tx"/>
                    </a:ext>
                  </a:extLst>
                </a:hlinkClick>
              </a:rPr>
              <a:t>Schwengler</a:t>
            </a:r>
            <a:endParaRPr lang="fr-FR" sz="2400" dirty="0">
              <a:solidFill>
                <a:schemeClr val="bg1"/>
              </a:solidFill>
            </a:endParaRPr>
          </a:p>
          <a:p>
            <a:pPr marL="285750" indent="-285750">
              <a:buFont typeface="Arial" panose="020B0604020202020204" pitchFamily="34" charset="0"/>
              <a:buChar char="•"/>
            </a:pPr>
            <a:endParaRPr lang="fr-FR" sz="2400" dirty="0">
              <a:solidFill>
                <a:schemeClr val="bg1"/>
              </a:solidFill>
            </a:endParaRPr>
          </a:p>
          <a:p>
            <a:pPr marL="285750" indent="-285750">
              <a:buFont typeface="Arial" panose="020B0604020202020204" pitchFamily="34" charset="0"/>
              <a:buChar char="•"/>
            </a:pPr>
            <a:r>
              <a:rPr lang="fr-FR" sz="2400" dirty="0">
                <a:solidFill>
                  <a:schemeClr val="bg1"/>
                </a:solidFill>
                <a:hlinkClick r:id="rId4">
                  <a:extLst>
                    <a:ext uri="{A12FA001-AC4F-418D-AE19-62706E023703}">
                      <ahyp:hlinkClr xmlns:ahyp="http://schemas.microsoft.com/office/drawing/2018/hyperlinkcolor" val="tx"/>
                    </a:ext>
                  </a:extLst>
                </a:hlinkClick>
              </a:rPr>
              <a:t>Bilan social du ministère</a:t>
            </a:r>
            <a:r>
              <a:rPr lang="fr-FR" sz="2400" dirty="0">
                <a:solidFill>
                  <a:schemeClr val="bg1"/>
                </a:solidFill>
              </a:rPr>
              <a:t> et </a:t>
            </a:r>
            <a:r>
              <a:rPr lang="fr-FR" sz="2400" dirty="0">
                <a:solidFill>
                  <a:schemeClr val="bg1"/>
                </a:solidFill>
                <a:hlinkClick r:id="rId5">
                  <a:extLst>
                    <a:ext uri="{A12FA001-AC4F-418D-AE19-62706E023703}">
                      <ahyp:hlinkClr xmlns:ahyp="http://schemas.microsoft.com/office/drawing/2018/hyperlinkcolor" val="tx"/>
                    </a:ext>
                  </a:extLst>
                </a:hlinkClick>
              </a:rPr>
              <a:t>rapport de situation comparée femmes-hommes</a:t>
            </a:r>
            <a:endParaRPr lang="fr-FR" sz="2400" dirty="0">
              <a:solidFill>
                <a:schemeClr val="bg1"/>
              </a:solidFill>
            </a:endParaRPr>
          </a:p>
          <a:p>
            <a:pPr marL="285750" indent="-285750">
              <a:buFont typeface="Arial" panose="020B0604020202020204" pitchFamily="34" charset="0"/>
              <a:buChar char="•"/>
            </a:pPr>
            <a:endParaRPr lang="fr-FR" sz="2400" dirty="0">
              <a:solidFill>
                <a:schemeClr val="bg1"/>
              </a:solidFill>
            </a:endParaRPr>
          </a:p>
          <a:p>
            <a:pPr marL="285750" indent="-285750">
              <a:buFont typeface="Arial" panose="020B0604020202020204" pitchFamily="34" charset="0"/>
              <a:buChar char="•"/>
            </a:pPr>
            <a:r>
              <a:rPr lang="fr-FR" sz="2400" dirty="0">
                <a:solidFill>
                  <a:schemeClr val="bg1"/>
                </a:solidFill>
                <a:hlinkClick r:id="rId6">
                  <a:extLst>
                    <a:ext uri="{A12FA001-AC4F-418D-AE19-62706E023703}">
                      <ahyp:hlinkClr xmlns:ahyp="http://schemas.microsoft.com/office/drawing/2018/hyperlinkcolor" val="tx"/>
                    </a:ext>
                  </a:extLst>
                </a:hlinkClick>
              </a:rPr>
              <a:t>Le point sur les mesures de revalorisation et l’évolution des salaires via le Sgen-CFDT Alsace</a:t>
            </a:r>
            <a:endParaRPr lang="fr-FR" sz="2400" dirty="0">
              <a:solidFill>
                <a:schemeClr val="bg1"/>
              </a:solidFill>
            </a:endParaRPr>
          </a:p>
          <a:p>
            <a:pPr marL="285750" indent="-285750">
              <a:buFont typeface="Arial" panose="020B0604020202020204" pitchFamily="34" charset="0"/>
              <a:buChar char="•"/>
            </a:pPr>
            <a:endParaRPr lang="fr-FR" sz="2400" dirty="0">
              <a:solidFill>
                <a:schemeClr val="bg1"/>
              </a:solidFill>
            </a:endParaRPr>
          </a:p>
          <a:p>
            <a:pPr marL="285750" indent="-285750">
              <a:buFont typeface="Arial" panose="020B0604020202020204" pitchFamily="34" charset="0"/>
              <a:buChar char="•"/>
            </a:pPr>
            <a:r>
              <a:rPr lang="fr-FR" sz="2400" dirty="0">
                <a:solidFill>
                  <a:schemeClr val="bg1"/>
                </a:solidFill>
                <a:hlinkClick r:id="rId7">
                  <a:extLst>
                    <a:ext uri="{A12FA001-AC4F-418D-AE19-62706E023703}">
                      <ahyp:hlinkClr xmlns:ahyp="http://schemas.microsoft.com/office/drawing/2018/hyperlinkcolor" val="tx"/>
                    </a:ext>
                  </a:extLst>
                </a:hlinkClick>
              </a:rPr>
              <a:t>Les informations officielles sur la prime d’attractivité</a:t>
            </a:r>
            <a:endParaRPr lang="fr-FR" sz="2400" dirty="0">
              <a:solidFill>
                <a:schemeClr val="bg1"/>
              </a:solidFill>
            </a:endParaRPr>
          </a:p>
          <a:p>
            <a:pPr marL="285750" indent="-285750">
              <a:buFont typeface="Arial" panose="020B0604020202020204" pitchFamily="34" charset="0"/>
              <a:buChar char="•"/>
            </a:pPr>
            <a:endParaRPr lang="fr-FR" sz="2400" dirty="0">
              <a:solidFill>
                <a:schemeClr val="bg1"/>
              </a:solidFill>
            </a:endParaRPr>
          </a:p>
          <a:p>
            <a:pPr marL="285750" indent="-285750">
              <a:buFont typeface="Arial" panose="020B0604020202020204" pitchFamily="34" charset="0"/>
              <a:buChar char="•"/>
            </a:pPr>
            <a:r>
              <a:rPr lang="fr-FR" sz="2400" dirty="0">
                <a:solidFill>
                  <a:schemeClr val="bg1"/>
                </a:solidFill>
                <a:hlinkClick r:id="rId8">
                  <a:extLst>
                    <a:ext uri="{A12FA001-AC4F-418D-AE19-62706E023703}">
                      <ahyp:hlinkClr xmlns:ahyp="http://schemas.microsoft.com/office/drawing/2018/hyperlinkcolor" val="tx"/>
                    </a:ext>
                  </a:extLst>
                </a:hlinkClick>
              </a:rPr>
              <a:t>Les grilles indiciaires issues de PPCR</a:t>
            </a:r>
            <a:endParaRPr lang="fr-FR" sz="2400" dirty="0">
              <a:solidFill>
                <a:schemeClr val="bg1"/>
              </a:solidFill>
            </a:endParaRPr>
          </a:p>
          <a:p>
            <a:pPr marL="285750" indent="-285750">
              <a:buFont typeface="Arial" panose="020B0604020202020204" pitchFamily="34" charset="0"/>
              <a:buChar char="•"/>
            </a:pPr>
            <a:endParaRPr lang="fr-FR" sz="2400" dirty="0">
              <a:solidFill>
                <a:schemeClr val="bg1"/>
              </a:solidFill>
            </a:endParaRPr>
          </a:p>
          <a:p>
            <a:pPr marL="285750" indent="-285750">
              <a:buFont typeface="Arial" panose="020B0604020202020204" pitchFamily="34" charset="0"/>
              <a:buChar char="•"/>
            </a:pPr>
            <a:r>
              <a:rPr lang="fr-FR" sz="2400" dirty="0">
                <a:solidFill>
                  <a:schemeClr val="bg1"/>
                </a:solidFill>
                <a:hlinkClick r:id="rId9">
                  <a:extLst>
                    <a:ext uri="{A12FA001-AC4F-418D-AE19-62706E023703}">
                      <ahyp:hlinkClr xmlns:ahyp="http://schemas.microsoft.com/office/drawing/2018/hyperlinkcolor" val="tx"/>
                    </a:ext>
                  </a:extLst>
                </a:hlinkClick>
              </a:rPr>
              <a:t>« Rémunération des enseignants : la France, mauvaise élève de l’OCDE »</a:t>
            </a:r>
            <a:r>
              <a:rPr lang="fr-FR" sz="2400" dirty="0">
                <a:solidFill>
                  <a:schemeClr val="bg1"/>
                </a:solidFill>
              </a:rPr>
              <a:t>, </a:t>
            </a:r>
            <a:r>
              <a:rPr lang="fr-FR" sz="2400" i="1" dirty="0">
                <a:solidFill>
                  <a:schemeClr val="bg1"/>
                </a:solidFill>
              </a:rPr>
              <a:t>Libération</a:t>
            </a:r>
            <a:r>
              <a:rPr lang="fr-FR" sz="2400" dirty="0">
                <a:solidFill>
                  <a:schemeClr val="bg1"/>
                </a:solidFill>
              </a:rPr>
              <a:t>, 13 septembre 2021</a:t>
            </a:r>
          </a:p>
        </p:txBody>
      </p:sp>
    </p:spTree>
    <p:extLst>
      <p:ext uri="{BB962C8B-B14F-4D97-AF65-F5344CB8AC3E}">
        <p14:creationId xmlns:p14="http://schemas.microsoft.com/office/powerpoint/2010/main" val="32902819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A0DE0F97-CFA4-404D-A895-83F94CE60F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44143" y="-192"/>
            <a:ext cx="8537927" cy="6858192"/>
          </a:xfrm>
          <a:prstGeom prst="rect">
            <a:avLst/>
          </a:prstGeom>
        </p:spPr>
      </p:pic>
      <p:sp>
        <p:nvSpPr>
          <p:cNvPr id="4" name="ZoneTexte 3">
            <a:extLst>
              <a:ext uri="{FF2B5EF4-FFF2-40B4-BE49-F238E27FC236}">
                <a16:creationId xmlns:a16="http://schemas.microsoft.com/office/drawing/2014/main" id="{4600B144-0FB2-49E0-A6D7-D0C2662680CC}"/>
              </a:ext>
            </a:extLst>
          </p:cNvPr>
          <p:cNvSpPr txBox="1"/>
          <p:nvPr/>
        </p:nvSpPr>
        <p:spPr>
          <a:xfrm>
            <a:off x="135321" y="703063"/>
            <a:ext cx="3779454" cy="1938992"/>
          </a:xfrm>
          <a:prstGeom prst="rect">
            <a:avLst/>
          </a:prstGeom>
          <a:noFill/>
        </p:spPr>
        <p:txBody>
          <a:bodyPr wrap="square" rtlCol="0">
            <a:spAutoFit/>
          </a:bodyPr>
          <a:lstStyle/>
          <a:p>
            <a:r>
              <a:rPr lang="fr-FR" sz="2000" dirty="0">
                <a:solidFill>
                  <a:schemeClr val="bg1"/>
                </a:solidFill>
              </a:rPr>
              <a:t>La baisse des salaires enseignants, en euros constants, depuis quasiment 40 ans est désormais largement documentée grâce notamment aux travaux de </a:t>
            </a:r>
            <a:r>
              <a:rPr lang="fr-FR" sz="2000" dirty="0">
                <a:solidFill>
                  <a:schemeClr val="bg1"/>
                </a:solidFill>
                <a:hlinkClick r:id="rId3">
                  <a:extLst>
                    <a:ext uri="{A12FA001-AC4F-418D-AE19-62706E023703}">
                      <ahyp:hlinkClr xmlns:ahyp="http://schemas.microsoft.com/office/drawing/2018/hyperlinkcolor" val="tx"/>
                    </a:ext>
                  </a:extLst>
                </a:hlinkClick>
              </a:rPr>
              <a:t>Bernard </a:t>
            </a:r>
            <a:r>
              <a:rPr lang="fr-FR" sz="2000" dirty="0" err="1">
                <a:solidFill>
                  <a:schemeClr val="bg1"/>
                </a:solidFill>
                <a:hlinkClick r:id="rId3">
                  <a:extLst>
                    <a:ext uri="{A12FA001-AC4F-418D-AE19-62706E023703}">
                      <ahyp:hlinkClr xmlns:ahyp="http://schemas.microsoft.com/office/drawing/2018/hyperlinkcolor" val="tx"/>
                    </a:ext>
                  </a:extLst>
                </a:hlinkClick>
              </a:rPr>
              <a:t>Schwengler</a:t>
            </a:r>
            <a:endParaRPr lang="fr-FR" sz="2000" dirty="0">
              <a:solidFill>
                <a:schemeClr val="bg1"/>
              </a:solidFill>
            </a:endParaRPr>
          </a:p>
        </p:txBody>
      </p:sp>
      <p:sp>
        <p:nvSpPr>
          <p:cNvPr id="7" name="ZoneTexte 6">
            <a:extLst>
              <a:ext uri="{FF2B5EF4-FFF2-40B4-BE49-F238E27FC236}">
                <a16:creationId xmlns:a16="http://schemas.microsoft.com/office/drawing/2014/main" id="{EA88F761-F1FB-47F2-911B-39A6C3A5A2A7}"/>
              </a:ext>
            </a:extLst>
          </p:cNvPr>
          <p:cNvSpPr txBox="1"/>
          <p:nvPr/>
        </p:nvSpPr>
        <p:spPr>
          <a:xfrm>
            <a:off x="135321" y="3125541"/>
            <a:ext cx="3708823" cy="1938992"/>
          </a:xfrm>
          <a:prstGeom prst="rect">
            <a:avLst/>
          </a:prstGeom>
          <a:noFill/>
        </p:spPr>
        <p:txBody>
          <a:bodyPr wrap="square" rtlCol="0">
            <a:spAutoFit/>
          </a:bodyPr>
          <a:lstStyle/>
          <a:p>
            <a:r>
              <a:rPr lang="fr-FR" sz="2000" dirty="0">
                <a:solidFill>
                  <a:schemeClr val="bg1"/>
                </a:solidFill>
              </a:rPr>
              <a:t>Cette baisse, de l’ordre de 28 % pour </a:t>
            </a:r>
            <a:r>
              <a:rPr lang="fr-FR" sz="2000" dirty="0" err="1">
                <a:solidFill>
                  <a:schemeClr val="bg1"/>
                </a:solidFill>
              </a:rPr>
              <a:t>un.e</a:t>
            </a:r>
            <a:r>
              <a:rPr lang="fr-FR" sz="2000" dirty="0">
                <a:solidFill>
                  <a:schemeClr val="bg1"/>
                </a:solidFill>
              </a:rPr>
              <a:t> </a:t>
            </a:r>
            <a:r>
              <a:rPr lang="fr-FR" sz="2000" dirty="0" err="1">
                <a:solidFill>
                  <a:schemeClr val="bg1"/>
                </a:solidFill>
              </a:rPr>
              <a:t>professeur.e</a:t>
            </a:r>
            <a:r>
              <a:rPr lang="fr-FR" sz="2000" dirty="0">
                <a:solidFill>
                  <a:schemeClr val="bg1"/>
                </a:solidFill>
              </a:rPr>
              <a:t> </a:t>
            </a:r>
            <a:r>
              <a:rPr lang="fr-FR" sz="2000" dirty="0" err="1">
                <a:solidFill>
                  <a:schemeClr val="bg1"/>
                </a:solidFill>
              </a:rPr>
              <a:t>certifié.e</a:t>
            </a:r>
            <a:r>
              <a:rPr lang="fr-FR" sz="2000" dirty="0">
                <a:solidFill>
                  <a:schemeClr val="bg1"/>
                </a:solidFill>
              </a:rPr>
              <a:t>, concerne même les corps qui ont bénéficié au début des années 1990 d’une importante revalorisation (PE, PLP)</a:t>
            </a:r>
          </a:p>
        </p:txBody>
      </p:sp>
    </p:spTree>
    <p:extLst>
      <p:ext uri="{BB962C8B-B14F-4D97-AF65-F5344CB8AC3E}">
        <p14:creationId xmlns:p14="http://schemas.microsoft.com/office/powerpoint/2010/main" val="3376548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fltVal val="0"/>
                                          </p:val>
                                        </p:tav>
                                        <p:tav tm="100000">
                                          <p:val>
                                            <p:strVal val="#ppt_w"/>
                                          </p:val>
                                        </p:tav>
                                      </p:tavLst>
                                    </p:anim>
                                    <p:anim calcmode="lin" valueType="num">
                                      <p:cBhvr>
                                        <p:cTn id="13" dur="1000" fill="hold"/>
                                        <p:tgtEl>
                                          <p:spTgt spid="3"/>
                                        </p:tgtEl>
                                        <p:attrNameLst>
                                          <p:attrName>ppt_h</p:attrName>
                                        </p:attrNameLst>
                                      </p:cBhvr>
                                      <p:tavLst>
                                        <p:tav tm="0">
                                          <p:val>
                                            <p:fltVal val="0"/>
                                          </p:val>
                                        </p:tav>
                                        <p:tav tm="100000">
                                          <p:val>
                                            <p:strVal val="#ppt_h"/>
                                          </p:val>
                                        </p:tav>
                                      </p:tavLst>
                                    </p:anim>
                                    <p:anim calcmode="lin" valueType="num">
                                      <p:cBhvr>
                                        <p:cTn id="14" dur="1000" fill="hold"/>
                                        <p:tgtEl>
                                          <p:spTgt spid="3"/>
                                        </p:tgtEl>
                                        <p:attrNameLst>
                                          <p:attrName>style.rotation</p:attrName>
                                        </p:attrNameLst>
                                      </p:cBhvr>
                                      <p:tavLst>
                                        <p:tav tm="0">
                                          <p:val>
                                            <p:fltVal val="90"/>
                                          </p:val>
                                        </p:tav>
                                        <p:tav tm="100000">
                                          <p:val>
                                            <p:fltVal val="0"/>
                                          </p:val>
                                        </p:tav>
                                      </p:tavLst>
                                    </p:anim>
                                    <p:animEffect transition="in" filter="fade">
                                      <p:cBhvr>
                                        <p:cTn id="15" dur="10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16386BCD-03FD-4274-BB02-0D066AE43E28}"/>
              </a:ext>
            </a:extLst>
          </p:cNvPr>
          <p:cNvSpPr txBox="1"/>
          <p:nvPr/>
        </p:nvSpPr>
        <p:spPr>
          <a:xfrm>
            <a:off x="278196" y="1923722"/>
            <a:ext cx="3608004" cy="1631216"/>
          </a:xfrm>
          <a:prstGeom prst="rect">
            <a:avLst/>
          </a:prstGeom>
          <a:noFill/>
        </p:spPr>
        <p:txBody>
          <a:bodyPr wrap="square" rtlCol="0">
            <a:spAutoFit/>
          </a:bodyPr>
          <a:lstStyle/>
          <a:p>
            <a:r>
              <a:rPr lang="fr-FR" sz="2000" dirty="0">
                <a:solidFill>
                  <a:schemeClr val="bg1"/>
                </a:solidFill>
              </a:rPr>
              <a:t>Cette baisse est d’autant plus frappante qu’elle ne se retrouve pas nécessairement, loin de là, dans d’autres corps de la fonction publique de catégorie A</a:t>
            </a:r>
          </a:p>
        </p:txBody>
      </p:sp>
      <p:pic>
        <p:nvPicPr>
          <p:cNvPr id="4" name="Image 3">
            <a:extLst>
              <a:ext uri="{FF2B5EF4-FFF2-40B4-BE49-F238E27FC236}">
                <a16:creationId xmlns:a16="http://schemas.microsoft.com/office/drawing/2014/main" id="{CBAA5E23-F0EE-48D9-BDCA-DE6802AAFC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2101" y="0"/>
            <a:ext cx="7809899" cy="6858000"/>
          </a:xfrm>
          <a:prstGeom prst="rect">
            <a:avLst/>
          </a:prstGeom>
        </p:spPr>
      </p:pic>
    </p:spTree>
    <p:extLst>
      <p:ext uri="{BB962C8B-B14F-4D97-AF65-F5344CB8AC3E}">
        <p14:creationId xmlns:p14="http://schemas.microsoft.com/office/powerpoint/2010/main" val="518756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80">
                                          <p:stCondLst>
                                            <p:cond delay="0"/>
                                          </p:stCondLst>
                                        </p:cTn>
                                        <p:tgtEl>
                                          <p:spTgt spid="4"/>
                                        </p:tgtEl>
                                      </p:cBhvr>
                                    </p:animEffect>
                                    <p:anim calcmode="lin" valueType="num">
                                      <p:cBhvr>
                                        <p:cTn id="13"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8" dur="26">
                                          <p:stCondLst>
                                            <p:cond delay="650"/>
                                          </p:stCondLst>
                                        </p:cTn>
                                        <p:tgtEl>
                                          <p:spTgt spid="4"/>
                                        </p:tgtEl>
                                      </p:cBhvr>
                                      <p:to x="100000" y="60000"/>
                                    </p:animScale>
                                    <p:animScale>
                                      <p:cBhvr>
                                        <p:cTn id="19" dur="166" decel="50000">
                                          <p:stCondLst>
                                            <p:cond delay="676"/>
                                          </p:stCondLst>
                                        </p:cTn>
                                        <p:tgtEl>
                                          <p:spTgt spid="4"/>
                                        </p:tgtEl>
                                      </p:cBhvr>
                                      <p:to x="100000" y="100000"/>
                                    </p:animScale>
                                    <p:animScale>
                                      <p:cBhvr>
                                        <p:cTn id="20" dur="26">
                                          <p:stCondLst>
                                            <p:cond delay="1312"/>
                                          </p:stCondLst>
                                        </p:cTn>
                                        <p:tgtEl>
                                          <p:spTgt spid="4"/>
                                        </p:tgtEl>
                                      </p:cBhvr>
                                      <p:to x="100000" y="80000"/>
                                    </p:animScale>
                                    <p:animScale>
                                      <p:cBhvr>
                                        <p:cTn id="21" dur="166" decel="50000">
                                          <p:stCondLst>
                                            <p:cond delay="1338"/>
                                          </p:stCondLst>
                                        </p:cTn>
                                        <p:tgtEl>
                                          <p:spTgt spid="4"/>
                                        </p:tgtEl>
                                      </p:cBhvr>
                                      <p:to x="100000" y="100000"/>
                                    </p:animScale>
                                    <p:animScale>
                                      <p:cBhvr>
                                        <p:cTn id="22" dur="26">
                                          <p:stCondLst>
                                            <p:cond delay="1642"/>
                                          </p:stCondLst>
                                        </p:cTn>
                                        <p:tgtEl>
                                          <p:spTgt spid="4"/>
                                        </p:tgtEl>
                                      </p:cBhvr>
                                      <p:to x="100000" y="90000"/>
                                    </p:animScale>
                                    <p:animScale>
                                      <p:cBhvr>
                                        <p:cTn id="23" dur="166" decel="50000">
                                          <p:stCondLst>
                                            <p:cond delay="1668"/>
                                          </p:stCondLst>
                                        </p:cTn>
                                        <p:tgtEl>
                                          <p:spTgt spid="4"/>
                                        </p:tgtEl>
                                      </p:cBhvr>
                                      <p:to x="100000" y="100000"/>
                                    </p:animScale>
                                    <p:animScale>
                                      <p:cBhvr>
                                        <p:cTn id="24" dur="26">
                                          <p:stCondLst>
                                            <p:cond delay="1808"/>
                                          </p:stCondLst>
                                        </p:cTn>
                                        <p:tgtEl>
                                          <p:spTgt spid="4"/>
                                        </p:tgtEl>
                                      </p:cBhvr>
                                      <p:to x="100000" y="95000"/>
                                    </p:animScale>
                                    <p:animScale>
                                      <p:cBhvr>
                                        <p:cTn id="25"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48AABB9E-E12B-44D3-93B1-C4EBB3BA9F99}"/>
              </a:ext>
            </a:extLst>
          </p:cNvPr>
          <p:cNvSpPr txBox="1"/>
          <p:nvPr/>
        </p:nvSpPr>
        <p:spPr>
          <a:xfrm>
            <a:off x="325821" y="504497"/>
            <a:ext cx="3142593" cy="2677656"/>
          </a:xfrm>
          <a:prstGeom prst="rect">
            <a:avLst/>
          </a:prstGeom>
          <a:noFill/>
        </p:spPr>
        <p:txBody>
          <a:bodyPr wrap="square" rtlCol="0">
            <a:spAutoFit/>
          </a:bodyPr>
          <a:lstStyle/>
          <a:p>
            <a:r>
              <a:rPr lang="fr-FR" sz="2400" dirty="0">
                <a:solidFill>
                  <a:schemeClr val="bg1"/>
                </a:solidFill>
              </a:rPr>
              <a:t>Mais les rémunérations enseignantes sont aussi marquées par d’importantes inégalités suivant le genre, le corps ou l’</a:t>
            </a:r>
            <a:r>
              <a:rPr lang="fr-FR" sz="2400" dirty="0" err="1">
                <a:solidFill>
                  <a:schemeClr val="bg1"/>
                </a:solidFill>
              </a:rPr>
              <a:t>anciennté</a:t>
            </a:r>
            <a:endParaRPr lang="fr-FR" sz="2400" dirty="0">
              <a:solidFill>
                <a:schemeClr val="bg1"/>
              </a:solidFill>
            </a:endParaRPr>
          </a:p>
        </p:txBody>
      </p:sp>
      <p:sp>
        <p:nvSpPr>
          <p:cNvPr id="3" name="ZoneTexte 2">
            <a:extLst>
              <a:ext uri="{FF2B5EF4-FFF2-40B4-BE49-F238E27FC236}">
                <a16:creationId xmlns:a16="http://schemas.microsoft.com/office/drawing/2014/main" id="{55B195C4-9807-4EAA-AA0E-58571CB3498D}"/>
              </a:ext>
            </a:extLst>
          </p:cNvPr>
          <p:cNvSpPr txBox="1"/>
          <p:nvPr/>
        </p:nvSpPr>
        <p:spPr>
          <a:xfrm>
            <a:off x="4450146" y="515124"/>
            <a:ext cx="3142593" cy="2492990"/>
          </a:xfrm>
          <a:prstGeom prst="rect">
            <a:avLst/>
          </a:prstGeom>
          <a:noFill/>
        </p:spPr>
        <p:txBody>
          <a:bodyPr wrap="square" rtlCol="0">
            <a:spAutoFit/>
          </a:bodyPr>
          <a:lstStyle/>
          <a:p>
            <a:pPr algn="ctr"/>
            <a:r>
              <a:rPr lang="fr-FR" sz="4800" dirty="0">
                <a:solidFill>
                  <a:srgbClr val="7030A0"/>
                </a:solidFill>
                <a:latin typeface="Gill Sans Nova Ultra Bold" panose="020B0B02020104020203" pitchFamily="34" charset="0"/>
              </a:rPr>
              <a:t>13%</a:t>
            </a:r>
          </a:p>
          <a:p>
            <a:r>
              <a:rPr lang="fr-FR" dirty="0">
                <a:latin typeface="Gill Sans Nova Ultra Bold" panose="020B0B02020104020203" pitchFamily="34" charset="0"/>
              </a:rPr>
              <a:t>C’est l’écart moyen de rémunération entre les hommes et les femmes dans l’Education Nationale</a:t>
            </a:r>
          </a:p>
        </p:txBody>
      </p:sp>
      <p:sp>
        <p:nvSpPr>
          <p:cNvPr id="4" name="ZoneTexte 3">
            <a:extLst>
              <a:ext uri="{FF2B5EF4-FFF2-40B4-BE49-F238E27FC236}">
                <a16:creationId xmlns:a16="http://schemas.microsoft.com/office/drawing/2014/main" id="{69E34DC3-BE74-4F7A-A552-612A8D48F6C0}"/>
              </a:ext>
            </a:extLst>
          </p:cNvPr>
          <p:cNvSpPr txBox="1"/>
          <p:nvPr/>
        </p:nvSpPr>
        <p:spPr>
          <a:xfrm>
            <a:off x="7866335" y="512236"/>
            <a:ext cx="3697015" cy="3046988"/>
          </a:xfrm>
          <a:prstGeom prst="rect">
            <a:avLst/>
          </a:prstGeom>
          <a:noFill/>
        </p:spPr>
        <p:txBody>
          <a:bodyPr wrap="square" rtlCol="0">
            <a:spAutoFit/>
          </a:bodyPr>
          <a:lstStyle/>
          <a:p>
            <a:pPr algn="ctr"/>
            <a:r>
              <a:rPr lang="fr-FR" sz="4800" dirty="0">
                <a:solidFill>
                  <a:srgbClr val="FF0000"/>
                </a:solidFill>
                <a:latin typeface="Gill Sans Nova Ultra Bold" panose="020B0B02020104020203" pitchFamily="34" charset="0"/>
              </a:rPr>
              <a:t>25%</a:t>
            </a:r>
          </a:p>
          <a:p>
            <a:r>
              <a:rPr lang="fr-FR" dirty="0">
                <a:latin typeface="Gill Sans Nova Ultra Bold" panose="020B0B02020104020203" pitchFamily="34" charset="0"/>
              </a:rPr>
              <a:t>C’est l’écart moyen de rémunération entre </a:t>
            </a:r>
            <a:r>
              <a:rPr lang="fr-FR" dirty="0" err="1">
                <a:latin typeface="Gill Sans Nova Ultra Bold" panose="020B0B02020104020203" pitchFamily="34" charset="0"/>
              </a:rPr>
              <a:t>un.e</a:t>
            </a:r>
            <a:r>
              <a:rPr lang="fr-FR" dirty="0">
                <a:latin typeface="Gill Sans Nova Ultra Bold" panose="020B0B02020104020203" pitchFamily="34" charset="0"/>
              </a:rPr>
              <a:t> </a:t>
            </a:r>
            <a:r>
              <a:rPr lang="fr-FR" dirty="0" err="1">
                <a:latin typeface="Gill Sans Nova Ultra Bold" panose="020B0B02020104020203" pitchFamily="34" charset="0"/>
              </a:rPr>
              <a:t>professeur.e</a:t>
            </a:r>
            <a:r>
              <a:rPr lang="fr-FR" dirty="0">
                <a:latin typeface="Gill Sans Nova Ultra Bold" panose="020B0B02020104020203" pitchFamily="34" charset="0"/>
              </a:rPr>
              <a:t> </a:t>
            </a:r>
            <a:r>
              <a:rPr lang="fr-FR" dirty="0" err="1">
                <a:latin typeface="Gill Sans Nova Ultra Bold" panose="020B0B02020104020203" pitchFamily="34" charset="0"/>
              </a:rPr>
              <a:t>agrégé.e</a:t>
            </a:r>
            <a:r>
              <a:rPr lang="fr-FR" dirty="0">
                <a:latin typeface="Gill Sans Nova Ultra Bold" panose="020B0B02020104020203" pitchFamily="34" charset="0"/>
              </a:rPr>
              <a:t> et </a:t>
            </a:r>
            <a:r>
              <a:rPr lang="fr-FR" dirty="0" err="1">
                <a:latin typeface="Gill Sans Nova Ultra Bold" panose="020B0B02020104020203" pitchFamily="34" charset="0"/>
              </a:rPr>
              <a:t>un.e</a:t>
            </a:r>
            <a:r>
              <a:rPr lang="fr-FR" dirty="0">
                <a:latin typeface="Gill Sans Nova Ultra Bold" panose="020B0B02020104020203" pitchFamily="34" charset="0"/>
              </a:rPr>
              <a:t> </a:t>
            </a:r>
            <a:r>
              <a:rPr lang="fr-FR" dirty="0" err="1">
                <a:latin typeface="Gill Sans Nova Ultra Bold" panose="020B0B02020104020203" pitchFamily="34" charset="0"/>
              </a:rPr>
              <a:t>professeur.e</a:t>
            </a:r>
            <a:r>
              <a:rPr lang="fr-FR" dirty="0">
                <a:latin typeface="Gill Sans Nova Ultra Bold" panose="020B0B02020104020203" pitchFamily="34" charset="0"/>
              </a:rPr>
              <a:t> </a:t>
            </a:r>
            <a:r>
              <a:rPr lang="fr-FR" dirty="0" err="1">
                <a:latin typeface="Gill Sans Nova Ultra Bold" panose="020B0B02020104020203" pitchFamily="34" charset="0"/>
              </a:rPr>
              <a:t>certifié.e</a:t>
            </a:r>
            <a:r>
              <a:rPr lang="fr-FR" dirty="0">
                <a:latin typeface="Gill Sans Nova Ultra Bold" panose="020B0B02020104020203" pitchFamily="34" charset="0"/>
              </a:rPr>
              <a:t> après 10 ans de carrière (pour un ORS inférieur de 3h par semaine)</a:t>
            </a:r>
          </a:p>
        </p:txBody>
      </p:sp>
      <p:sp>
        <p:nvSpPr>
          <p:cNvPr id="5" name="ZoneTexte 4">
            <a:extLst>
              <a:ext uri="{FF2B5EF4-FFF2-40B4-BE49-F238E27FC236}">
                <a16:creationId xmlns:a16="http://schemas.microsoft.com/office/drawing/2014/main" id="{4C880441-7E9D-49F8-9D9E-C0B458C7C204}"/>
              </a:ext>
            </a:extLst>
          </p:cNvPr>
          <p:cNvSpPr txBox="1"/>
          <p:nvPr/>
        </p:nvSpPr>
        <p:spPr>
          <a:xfrm>
            <a:off x="5440745" y="3844498"/>
            <a:ext cx="5885794" cy="2492990"/>
          </a:xfrm>
          <a:prstGeom prst="rect">
            <a:avLst/>
          </a:prstGeom>
          <a:noFill/>
        </p:spPr>
        <p:txBody>
          <a:bodyPr wrap="square" rtlCol="0">
            <a:spAutoFit/>
          </a:bodyPr>
          <a:lstStyle/>
          <a:p>
            <a:r>
              <a:rPr lang="fr-FR" sz="4800" dirty="0">
                <a:solidFill>
                  <a:srgbClr val="00B050"/>
                </a:solidFill>
                <a:latin typeface="Gill Sans Nova Ultra Bold" panose="020B0B02020104020203" pitchFamily="34" charset="0"/>
              </a:rPr>
              <a:t>210%</a:t>
            </a:r>
          </a:p>
          <a:p>
            <a:r>
              <a:rPr lang="fr-FR" dirty="0">
                <a:latin typeface="Gill Sans Nova Ultra Bold" panose="020B0B02020104020203" pitchFamily="34" charset="0"/>
              </a:rPr>
              <a:t>C’est l’écart moyen de rémunération entre </a:t>
            </a:r>
            <a:r>
              <a:rPr lang="fr-FR" dirty="0" err="1">
                <a:latin typeface="Gill Sans Nova Ultra Bold" panose="020B0B02020104020203" pitchFamily="34" charset="0"/>
              </a:rPr>
              <a:t>un.e</a:t>
            </a:r>
            <a:r>
              <a:rPr lang="fr-FR" dirty="0">
                <a:latin typeface="Gill Sans Nova Ultra Bold" panose="020B0B02020104020203" pitchFamily="34" charset="0"/>
              </a:rPr>
              <a:t> </a:t>
            </a:r>
            <a:r>
              <a:rPr lang="fr-FR" dirty="0" err="1">
                <a:latin typeface="Gill Sans Nova Ultra Bold" panose="020B0B02020104020203" pitchFamily="34" charset="0"/>
              </a:rPr>
              <a:t>professeur.e</a:t>
            </a:r>
            <a:r>
              <a:rPr lang="fr-FR" dirty="0">
                <a:latin typeface="Gill Sans Nova Ultra Bold" panose="020B0B02020104020203" pitchFamily="34" charset="0"/>
              </a:rPr>
              <a:t> </a:t>
            </a:r>
            <a:r>
              <a:rPr lang="fr-FR" dirty="0" err="1">
                <a:latin typeface="Gill Sans Nova Ultra Bold" panose="020B0B02020104020203" pitchFamily="34" charset="0"/>
              </a:rPr>
              <a:t>certifié.e</a:t>
            </a:r>
            <a:r>
              <a:rPr lang="fr-FR" dirty="0">
                <a:latin typeface="Gill Sans Nova Ultra Bold" panose="020B0B02020104020203" pitchFamily="34" charset="0"/>
              </a:rPr>
              <a:t> </a:t>
            </a:r>
            <a:r>
              <a:rPr lang="fr-FR" dirty="0" err="1">
                <a:latin typeface="Gill Sans Nova Ultra Bold" panose="020B0B02020104020203" pitchFamily="34" charset="0"/>
              </a:rPr>
              <a:t>débutant.e</a:t>
            </a:r>
            <a:r>
              <a:rPr lang="fr-FR" dirty="0">
                <a:latin typeface="Gill Sans Nova Ultra Bold" panose="020B0B02020104020203" pitchFamily="34" charset="0"/>
              </a:rPr>
              <a:t> et </a:t>
            </a:r>
            <a:r>
              <a:rPr lang="fr-FR" dirty="0" err="1">
                <a:latin typeface="Gill Sans Nova Ultra Bold" panose="020B0B02020104020203" pitchFamily="34" charset="0"/>
              </a:rPr>
              <a:t>un.e</a:t>
            </a:r>
            <a:r>
              <a:rPr lang="fr-FR" dirty="0">
                <a:latin typeface="Gill Sans Nova Ultra Bold" panose="020B0B02020104020203" pitchFamily="34" charset="0"/>
              </a:rPr>
              <a:t> </a:t>
            </a:r>
            <a:r>
              <a:rPr lang="fr-FR" dirty="0" err="1">
                <a:latin typeface="Gill Sans Nova Ultra Bold" panose="020B0B02020104020203" pitchFamily="34" charset="0"/>
              </a:rPr>
              <a:t>professeur.e</a:t>
            </a:r>
            <a:r>
              <a:rPr lang="fr-FR" dirty="0">
                <a:latin typeface="Gill Sans Nova Ultra Bold" panose="020B0B02020104020203" pitchFamily="34" charset="0"/>
              </a:rPr>
              <a:t> </a:t>
            </a:r>
            <a:r>
              <a:rPr lang="fr-FR" dirty="0" err="1">
                <a:latin typeface="Gill Sans Nova Ultra Bold" panose="020B0B02020104020203" pitchFamily="34" charset="0"/>
              </a:rPr>
              <a:t>certifié.e</a:t>
            </a:r>
            <a:r>
              <a:rPr lang="fr-FR" dirty="0">
                <a:latin typeface="Gill Sans Nova Ultra Bold" panose="020B0B02020104020203" pitchFamily="34" charset="0"/>
              </a:rPr>
              <a:t> après une carrière complète (250% en cas de passage à la classe exceptionnelle)</a:t>
            </a:r>
          </a:p>
        </p:txBody>
      </p:sp>
      <p:sp>
        <p:nvSpPr>
          <p:cNvPr id="7" name="ZoneTexte 6">
            <a:extLst>
              <a:ext uri="{FF2B5EF4-FFF2-40B4-BE49-F238E27FC236}">
                <a16:creationId xmlns:a16="http://schemas.microsoft.com/office/drawing/2014/main" id="{871C96CB-FEAF-4769-9A3A-547CBB8FEB57}"/>
              </a:ext>
            </a:extLst>
          </p:cNvPr>
          <p:cNvSpPr txBox="1"/>
          <p:nvPr/>
        </p:nvSpPr>
        <p:spPr>
          <a:xfrm>
            <a:off x="1183072" y="3844498"/>
            <a:ext cx="3407978" cy="2492990"/>
          </a:xfrm>
          <a:prstGeom prst="rect">
            <a:avLst/>
          </a:prstGeom>
          <a:noFill/>
        </p:spPr>
        <p:txBody>
          <a:bodyPr wrap="square" rtlCol="0">
            <a:spAutoFit/>
          </a:bodyPr>
          <a:lstStyle/>
          <a:p>
            <a:pPr algn="ctr"/>
            <a:r>
              <a:rPr lang="fr-FR" sz="4800" dirty="0">
                <a:solidFill>
                  <a:srgbClr val="0070C0"/>
                </a:solidFill>
                <a:latin typeface="Gill Sans Nova Ultra Bold" panose="020B0B02020104020203" pitchFamily="34" charset="0"/>
              </a:rPr>
              <a:t>13%</a:t>
            </a:r>
          </a:p>
          <a:p>
            <a:r>
              <a:rPr lang="fr-FR" dirty="0">
                <a:latin typeface="Gill Sans Nova Ultra Bold" panose="020B0B02020104020203" pitchFamily="34" charset="0"/>
              </a:rPr>
              <a:t>C’est l’écart moyen de rémunération entre les </a:t>
            </a:r>
            <a:r>
              <a:rPr lang="fr-FR" dirty="0" err="1">
                <a:latin typeface="Gill Sans Nova Ultra Bold" panose="020B0B02020104020203" pitchFamily="34" charset="0"/>
              </a:rPr>
              <a:t>professeur.e.s</a:t>
            </a:r>
            <a:r>
              <a:rPr lang="fr-FR" dirty="0">
                <a:latin typeface="Gill Sans Nova Ultra Bold" panose="020B0B02020104020203" pitchFamily="34" charset="0"/>
              </a:rPr>
              <a:t> </a:t>
            </a:r>
            <a:r>
              <a:rPr lang="fr-FR" dirty="0" err="1">
                <a:latin typeface="Gill Sans Nova Ultra Bold" panose="020B0B02020104020203" pitchFamily="34" charset="0"/>
              </a:rPr>
              <a:t>certifié.e.s</a:t>
            </a:r>
            <a:r>
              <a:rPr lang="fr-FR" dirty="0">
                <a:latin typeface="Gill Sans Nova Ultra Bold" panose="020B0B02020104020203" pitchFamily="34" charset="0"/>
              </a:rPr>
              <a:t> et les </a:t>
            </a:r>
            <a:r>
              <a:rPr lang="fr-FR" dirty="0" err="1">
                <a:latin typeface="Gill Sans Nova Ultra Bold" panose="020B0B02020104020203" pitchFamily="34" charset="0"/>
              </a:rPr>
              <a:t>professeur.e.s</a:t>
            </a:r>
            <a:r>
              <a:rPr lang="fr-FR" dirty="0">
                <a:latin typeface="Gill Sans Nova Ultra Bold" panose="020B0B02020104020203" pitchFamily="34" charset="0"/>
              </a:rPr>
              <a:t> des écoles.</a:t>
            </a:r>
          </a:p>
        </p:txBody>
      </p:sp>
    </p:spTree>
    <p:extLst>
      <p:ext uri="{BB962C8B-B14F-4D97-AF65-F5344CB8AC3E}">
        <p14:creationId xmlns:p14="http://schemas.microsoft.com/office/powerpoint/2010/main" val="3565982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heel(1)">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heel(1)">
                                      <p:cBhvr>
                                        <p:cTn id="2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D8607AA6-B342-4AC7-AD48-35159FB49E99}"/>
              </a:ext>
            </a:extLst>
          </p:cNvPr>
          <p:cNvSpPr txBox="1"/>
          <p:nvPr/>
        </p:nvSpPr>
        <p:spPr>
          <a:xfrm>
            <a:off x="0" y="185112"/>
            <a:ext cx="3686175" cy="1015663"/>
          </a:xfrm>
          <a:prstGeom prst="rect">
            <a:avLst/>
          </a:prstGeom>
          <a:noFill/>
        </p:spPr>
        <p:txBody>
          <a:bodyPr wrap="square" rtlCol="0">
            <a:spAutoFit/>
          </a:bodyPr>
          <a:lstStyle/>
          <a:p>
            <a:r>
              <a:rPr lang="fr-FR" sz="2000" b="1" dirty="0">
                <a:solidFill>
                  <a:schemeClr val="bg1"/>
                </a:solidFill>
              </a:rPr>
              <a:t>La comparaison salariale avec les pays voisins n’est guère flatteuse pour la France</a:t>
            </a:r>
          </a:p>
        </p:txBody>
      </p:sp>
      <p:pic>
        <p:nvPicPr>
          <p:cNvPr id="5" name="Image 4">
            <a:extLst>
              <a:ext uri="{FF2B5EF4-FFF2-40B4-BE49-F238E27FC236}">
                <a16:creationId xmlns:a16="http://schemas.microsoft.com/office/drawing/2014/main" id="{3D60FB98-F10F-4D01-AF80-9895B3ABAB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84124" y="0"/>
            <a:ext cx="8407876" cy="6920118"/>
          </a:xfrm>
          <a:prstGeom prst="rect">
            <a:avLst/>
          </a:prstGeom>
        </p:spPr>
      </p:pic>
      <p:sp>
        <p:nvSpPr>
          <p:cNvPr id="6" name="ZoneTexte 5">
            <a:extLst>
              <a:ext uri="{FF2B5EF4-FFF2-40B4-BE49-F238E27FC236}">
                <a16:creationId xmlns:a16="http://schemas.microsoft.com/office/drawing/2014/main" id="{441F1DE3-362B-410D-ADBF-08BE9A14ED7C}"/>
              </a:ext>
            </a:extLst>
          </p:cNvPr>
          <p:cNvSpPr txBox="1"/>
          <p:nvPr/>
        </p:nvSpPr>
        <p:spPr>
          <a:xfrm>
            <a:off x="163893" y="1370647"/>
            <a:ext cx="3142593" cy="1938992"/>
          </a:xfrm>
          <a:prstGeom prst="rect">
            <a:avLst/>
          </a:prstGeom>
          <a:noFill/>
        </p:spPr>
        <p:txBody>
          <a:bodyPr wrap="square" rtlCol="0">
            <a:spAutoFit/>
          </a:bodyPr>
          <a:lstStyle/>
          <a:p>
            <a:r>
              <a:rPr lang="fr-FR" sz="2000" dirty="0">
                <a:solidFill>
                  <a:schemeClr val="bg1"/>
                </a:solidFill>
              </a:rPr>
              <a:t>Ce graphique par ailleurs ne montre pas un point essentiel : les rémunérations des </a:t>
            </a:r>
            <a:r>
              <a:rPr lang="fr-FR" sz="2000" dirty="0" err="1">
                <a:solidFill>
                  <a:schemeClr val="bg1"/>
                </a:solidFill>
              </a:rPr>
              <a:t>enseignant.e.s</a:t>
            </a:r>
            <a:r>
              <a:rPr lang="fr-FR" sz="2000" dirty="0">
                <a:solidFill>
                  <a:schemeClr val="bg1"/>
                </a:solidFill>
              </a:rPr>
              <a:t> </a:t>
            </a:r>
            <a:r>
              <a:rPr lang="fr-FR" sz="2000" dirty="0" err="1">
                <a:solidFill>
                  <a:schemeClr val="bg1"/>
                </a:solidFill>
              </a:rPr>
              <a:t>français.e.s</a:t>
            </a:r>
            <a:r>
              <a:rPr lang="fr-FR" sz="2000" dirty="0">
                <a:solidFill>
                  <a:schemeClr val="bg1"/>
                </a:solidFill>
              </a:rPr>
              <a:t> sont très longues à décoller. </a:t>
            </a:r>
          </a:p>
        </p:txBody>
      </p:sp>
      <p:sp>
        <p:nvSpPr>
          <p:cNvPr id="7" name="ZoneTexte 6">
            <a:extLst>
              <a:ext uri="{FF2B5EF4-FFF2-40B4-BE49-F238E27FC236}">
                <a16:creationId xmlns:a16="http://schemas.microsoft.com/office/drawing/2014/main" id="{61CB5E5A-F112-4977-8188-2CE1362B0449}"/>
              </a:ext>
            </a:extLst>
          </p:cNvPr>
          <p:cNvSpPr txBox="1"/>
          <p:nvPr/>
        </p:nvSpPr>
        <p:spPr>
          <a:xfrm>
            <a:off x="212868" y="3548362"/>
            <a:ext cx="3522282" cy="3170099"/>
          </a:xfrm>
          <a:prstGeom prst="rect">
            <a:avLst/>
          </a:prstGeom>
          <a:noFill/>
        </p:spPr>
        <p:txBody>
          <a:bodyPr wrap="square" rtlCol="0">
            <a:spAutoFit/>
          </a:bodyPr>
          <a:lstStyle/>
          <a:p>
            <a:r>
              <a:rPr lang="fr-FR" sz="2000" dirty="0">
                <a:solidFill>
                  <a:schemeClr val="bg1"/>
                </a:solidFill>
              </a:rPr>
              <a:t>Attention toutefois aux comparaisons : obligations de service, droits à la retraite etc. Beaucoup d’éléments peuvent différer suivant les pays.</a:t>
            </a:r>
          </a:p>
          <a:p>
            <a:r>
              <a:rPr lang="fr-FR" sz="2000" dirty="0">
                <a:solidFill>
                  <a:schemeClr val="bg1"/>
                </a:solidFill>
              </a:rPr>
              <a:t>De même comparer la part des dépenses d’éducation dans le PIB sans prendre en compte la part de jeunes dans la population n’a guère de sens</a:t>
            </a:r>
            <a:r>
              <a:rPr lang="fr-FR" dirty="0"/>
              <a:t>.</a:t>
            </a:r>
          </a:p>
        </p:txBody>
      </p:sp>
    </p:spTree>
    <p:extLst>
      <p:ext uri="{BB962C8B-B14F-4D97-AF65-F5344CB8AC3E}">
        <p14:creationId xmlns:p14="http://schemas.microsoft.com/office/powerpoint/2010/main" val="3360807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80">
                                          <p:stCondLst>
                                            <p:cond delay="0"/>
                                          </p:stCondLst>
                                        </p:cTn>
                                        <p:tgtEl>
                                          <p:spTgt spid="7"/>
                                        </p:tgtEl>
                                      </p:cBhvr>
                                    </p:animEffect>
                                    <p:anim calcmode="lin" valueType="num">
                                      <p:cBhvr>
                                        <p:cTn id="23"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8" dur="26">
                                          <p:stCondLst>
                                            <p:cond delay="650"/>
                                          </p:stCondLst>
                                        </p:cTn>
                                        <p:tgtEl>
                                          <p:spTgt spid="7"/>
                                        </p:tgtEl>
                                      </p:cBhvr>
                                      <p:to x="100000" y="60000"/>
                                    </p:animScale>
                                    <p:animScale>
                                      <p:cBhvr>
                                        <p:cTn id="29" dur="166" decel="50000">
                                          <p:stCondLst>
                                            <p:cond delay="676"/>
                                          </p:stCondLst>
                                        </p:cTn>
                                        <p:tgtEl>
                                          <p:spTgt spid="7"/>
                                        </p:tgtEl>
                                      </p:cBhvr>
                                      <p:to x="100000" y="100000"/>
                                    </p:animScale>
                                    <p:animScale>
                                      <p:cBhvr>
                                        <p:cTn id="30" dur="26">
                                          <p:stCondLst>
                                            <p:cond delay="1312"/>
                                          </p:stCondLst>
                                        </p:cTn>
                                        <p:tgtEl>
                                          <p:spTgt spid="7"/>
                                        </p:tgtEl>
                                      </p:cBhvr>
                                      <p:to x="100000" y="80000"/>
                                    </p:animScale>
                                    <p:animScale>
                                      <p:cBhvr>
                                        <p:cTn id="31" dur="166" decel="50000">
                                          <p:stCondLst>
                                            <p:cond delay="1338"/>
                                          </p:stCondLst>
                                        </p:cTn>
                                        <p:tgtEl>
                                          <p:spTgt spid="7"/>
                                        </p:tgtEl>
                                      </p:cBhvr>
                                      <p:to x="100000" y="100000"/>
                                    </p:animScale>
                                    <p:animScale>
                                      <p:cBhvr>
                                        <p:cTn id="32" dur="26">
                                          <p:stCondLst>
                                            <p:cond delay="1642"/>
                                          </p:stCondLst>
                                        </p:cTn>
                                        <p:tgtEl>
                                          <p:spTgt spid="7"/>
                                        </p:tgtEl>
                                      </p:cBhvr>
                                      <p:to x="100000" y="90000"/>
                                    </p:animScale>
                                    <p:animScale>
                                      <p:cBhvr>
                                        <p:cTn id="33" dur="166" decel="50000">
                                          <p:stCondLst>
                                            <p:cond delay="1668"/>
                                          </p:stCondLst>
                                        </p:cTn>
                                        <p:tgtEl>
                                          <p:spTgt spid="7"/>
                                        </p:tgtEl>
                                      </p:cBhvr>
                                      <p:to x="100000" y="100000"/>
                                    </p:animScale>
                                    <p:animScale>
                                      <p:cBhvr>
                                        <p:cTn id="34" dur="26">
                                          <p:stCondLst>
                                            <p:cond delay="1808"/>
                                          </p:stCondLst>
                                        </p:cTn>
                                        <p:tgtEl>
                                          <p:spTgt spid="7"/>
                                        </p:tgtEl>
                                      </p:cBhvr>
                                      <p:to x="100000" y="95000"/>
                                    </p:animScale>
                                    <p:animScale>
                                      <p:cBhvr>
                                        <p:cTn id="35"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62769E72-682E-43BB-AD3B-6E35C65930C4}"/>
              </a:ext>
            </a:extLst>
          </p:cNvPr>
          <p:cNvPicPr>
            <a:picLocks noChangeAspect="1"/>
          </p:cNvPicPr>
          <p:nvPr/>
        </p:nvPicPr>
        <p:blipFill>
          <a:blip r:embed="rId2"/>
          <a:stretch>
            <a:fillRect/>
          </a:stretch>
        </p:blipFill>
        <p:spPr>
          <a:xfrm>
            <a:off x="2676525" y="0"/>
            <a:ext cx="9515475" cy="5991225"/>
          </a:xfrm>
          <a:prstGeom prst="rect">
            <a:avLst/>
          </a:prstGeom>
        </p:spPr>
      </p:pic>
      <p:pic>
        <p:nvPicPr>
          <p:cNvPr id="6" name="Image 5">
            <a:extLst>
              <a:ext uri="{FF2B5EF4-FFF2-40B4-BE49-F238E27FC236}">
                <a16:creationId xmlns:a16="http://schemas.microsoft.com/office/drawing/2014/main" id="{07A2DC59-9EA6-4B34-B47E-1A945887CF55}"/>
              </a:ext>
            </a:extLst>
          </p:cNvPr>
          <p:cNvPicPr>
            <a:picLocks noChangeAspect="1"/>
          </p:cNvPicPr>
          <p:nvPr/>
        </p:nvPicPr>
        <p:blipFill>
          <a:blip r:embed="rId3"/>
          <a:stretch>
            <a:fillRect/>
          </a:stretch>
        </p:blipFill>
        <p:spPr>
          <a:xfrm>
            <a:off x="0" y="4943475"/>
            <a:ext cx="3057525" cy="1047750"/>
          </a:xfrm>
          <a:prstGeom prst="rect">
            <a:avLst/>
          </a:prstGeom>
        </p:spPr>
      </p:pic>
      <p:sp>
        <p:nvSpPr>
          <p:cNvPr id="7" name="ZoneTexte 6">
            <a:extLst>
              <a:ext uri="{FF2B5EF4-FFF2-40B4-BE49-F238E27FC236}">
                <a16:creationId xmlns:a16="http://schemas.microsoft.com/office/drawing/2014/main" id="{44A22256-EE89-4ADF-B18B-64E7669DD83E}"/>
              </a:ext>
            </a:extLst>
          </p:cNvPr>
          <p:cNvSpPr txBox="1"/>
          <p:nvPr/>
        </p:nvSpPr>
        <p:spPr>
          <a:xfrm>
            <a:off x="314325" y="6207760"/>
            <a:ext cx="11734799" cy="461665"/>
          </a:xfrm>
          <a:prstGeom prst="rect">
            <a:avLst/>
          </a:prstGeom>
          <a:noFill/>
        </p:spPr>
        <p:txBody>
          <a:bodyPr wrap="square" rtlCol="0">
            <a:spAutoFit/>
          </a:bodyPr>
          <a:lstStyle/>
          <a:p>
            <a:r>
              <a:rPr lang="fr-FR" sz="2400" b="1" dirty="0">
                <a:solidFill>
                  <a:schemeClr val="bg1"/>
                </a:solidFill>
              </a:rPr>
              <a:t>Salaire annuel brut en euros et en parité de pouvoir d’achat. Source : OCDE via </a:t>
            </a:r>
            <a:r>
              <a:rPr lang="fr-FR" sz="2400" b="1" i="1" dirty="0" err="1">
                <a:solidFill>
                  <a:schemeClr val="bg1"/>
                </a:solidFill>
              </a:rPr>
              <a:t>Liberation</a:t>
            </a:r>
            <a:endParaRPr lang="fr-FR" sz="2400" b="1" i="1" dirty="0">
              <a:solidFill>
                <a:schemeClr val="bg1"/>
              </a:solidFill>
            </a:endParaRPr>
          </a:p>
        </p:txBody>
      </p:sp>
    </p:spTree>
    <p:extLst>
      <p:ext uri="{BB962C8B-B14F-4D97-AF65-F5344CB8AC3E}">
        <p14:creationId xmlns:p14="http://schemas.microsoft.com/office/powerpoint/2010/main" val="23492745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365E8455-CA52-4C6B-9AB2-0C71C5CB2D41}"/>
              </a:ext>
            </a:extLst>
          </p:cNvPr>
          <p:cNvPicPr>
            <a:picLocks noChangeAspect="1"/>
          </p:cNvPicPr>
          <p:nvPr/>
        </p:nvPicPr>
        <p:blipFill>
          <a:blip r:embed="rId2"/>
          <a:stretch>
            <a:fillRect/>
          </a:stretch>
        </p:blipFill>
        <p:spPr>
          <a:xfrm>
            <a:off x="2743200" y="0"/>
            <a:ext cx="9448800" cy="6172200"/>
          </a:xfrm>
          <a:prstGeom prst="rect">
            <a:avLst/>
          </a:prstGeom>
        </p:spPr>
      </p:pic>
      <p:sp>
        <p:nvSpPr>
          <p:cNvPr id="6" name="ZoneTexte 5">
            <a:extLst>
              <a:ext uri="{FF2B5EF4-FFF2-40B4-BE49-F238E27FC236}">
                <a16:creationId xmlns:a16="http://schemas.microsoft.com/office/drawing/2014/main" id="{A8DF5605-30B9-4765-84CB-BF5E457085D9}"/>
              </a:ext>
            </a:extLst>
          </p:cNvPr>
          <p:cNvSpPr txBox="1"/>
          <p:nvPr/>
        </p:nvSpPr>
        <p:spPr>
          <a:xfrm>
            <a:off x="314325" y="6207760"/>
            <a:ext cx="11734799" cy="461665"/>
          </a:xfrm>
          <a:prstGeom prst="rect">
            <a:avLst/>
          </a:prstGeom>
          <a:noFill/>
        </p:spPr>
        <p:txBody>
          <a:bodyPr wrap="square" rtlCol="0">
            <a:spAutoFit/>
          </a:bodyPr>
          <a:lstStyle/>
          <a:p>
            <a:r>
              <a:rPr lang="fr-FR" sz="2400" b="1" dirty="0">
                <a:solidFill>
                  <a:schemeClr val="bg1"/>
                </a:solidFill>
              </a:rPr>
              <a:t>Salaire annuel brut en euros et en parité de pouvoir d’achat. Source : OCDE via </a:t>
            </a:r>
            <a:r>
              <a:rPr lang="fr-FR" sz="2400" b="1" i="1" dirty="0" err="1">
                <a:solidFill>
                  <a:schemeClr val="bg1"/>
                </a:solidFill>
              </a:rPr>
              <a:t>Liberation</a:t>
            </a:r>
            <a:endParaRPr lang="fr-FR" sz="2400" b="1" i="1" dirty="0">
              <a:solidFill>
                <a:schemeClr val="bg1"/>
              </a:solidFill>
            </a:endParaRPr>
          </a:p>
        </p:txBody>
      </p:sp>
      <p:pic>
        <p:nvPicPr>
          <p:cNvPr id="7" name="Image 6">
            <a:extLst>
              <a:ext uri="{FF2B5EF4-FFF2-40B4-BE49-F238E27FC236}">
                <a16:creationId xmlns:a16="http://schemas.microsoft.com/office/drawing/2014/main" id="{47029C8B-FB6B-4E8D-8740-39C29D4203F3}"/>
              </a:ext>
            </a:extLst>
          </p:cNvPr>
          <p:cNvPicPr>
            <a:picLocks noChangeAspect="1"/>
          </p:cNvPicPr>
          <p:nvPr/>
        </p:nvPicPr>
        <p:blipFill>
          <a:blip r:embed="rId3"/>
          <a:stretch>
            <a:fillRect/>
          </a:stretch>
        </p:blipFill>
        <p:spPr>
          <a:xfrm>
            <a:off x="0" y="4686300"/>
            <a:ext cx="3057525" cy="1047750"/>
          </a:xfrm>
          <a:prstGeom prst="rect">
            <a:avLst/>
          </a:prstGeom>
        </p:spPr>
      </p:pic>
    </p:spTree>
    <p:extLst>
      <p:ext uri="{BB962C8B-B14F-4D97-AF65-F5344CB8AC3E}">
        <p14:creationId xmlns:p14="http://schemas.microsoft.com/office/powerpoint/2010/main" val="16416228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Une image contenant texte&#10;&#10;Description générée automatiquement">
            <a:extLst>
              <a:ext uri="{FF2B5EF4-FFF2-40B4-BE49-F238E27FC236}">
                <a16:creationId xmlns:a16="http://schemas.microsoft.com/office/drawing/2014/main" id="{2EC8ACEA-2B69-4CE8-B25A-660424018A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9812" y="0"/>
            <a:ext cx="6072188" cy="6858000"/>
          </a:xfrm>
          <a:prstGeom prst="rect">
            <a:avLst/>
          </a:prstGeom>
        </p:spPr>
      </p:pic>
      <p:sp>
        <p:nvSpPr>
          <p:cNvPr id="2" name="ZoneTexte 1">
            <a:extLst>
              <a:ext uri="{FF2B5EF4-FFF2-40B4-BE49-F238E27FC236}">
                <a16:creationId xmlns:a16="http://schemas.microsoft.com/office/drawing/2014/main" id="{869D1291-850F-4A40-BB24-B145CC0ABBF4}"/>
              </a:ext>
            </a:extLst>
          </p:cNvPr>
          <p:cNvSpPr txBox="1"/>
          <p:nvPr/>
        </p:nvSpPr>
        <p:spPr>
          <a:xfrm>
            <a:off x="254959" y="327987"/>
            <a:ext cx="5389179" cy="1292662"/>
          </a:xfrm>
          <a:prstGeom prst="rect">
            <a:avLst/>
          </a:prstGeom>
          <a:noFill/>
        </p:spPr>
        <p:txBody>
          <a:bodyPr wrap="square" rtlCol="0">
            <a:spAutoFit/>
          </a:bodyPr>
          <a:lstStyle/>
          <a:p>
            <a:r>
              <a:rPr lang="fr-FR" sz="2000" b="1" dirty="0">
                <a:solidFill>
                  <a:schemeClr val="bg1"/>
                </a:solidFill>
              </a:rPr>
              <a:t>Alors que les </a:t>
            </a:r>
            <a:r>
              <a:rPr lang="fr-FR" sz="2000" b="1" dirty="0" err="1">
                <a:solidFill>
                  <a:schemeClr val="bg1"/>
                </a:solidFill>
              </a:rPr>
              <a:t>enseignant.e.s</a:t>
            </a:r>
            <a:r>
              <a:rPr lang="fr-FR" sz="2000" b="1" dirty="0">
                <a:solidFill>
                  <a:schemeClr val="bg1"/>
                </a:solidFill>
              </a:rPr>
              <a:t> ont une image de profession soucieuse de ses droits, une question se pose : comment a-t-on pu en arriver là ? </a:t>
            </a:r>
          </a:p>
          <a:p>
            <a:endParaRPr lang="fr-FR" dirty="0"/>
          </a:p>
        </p:txBody>
      </p:sp>
      <p:sp>
        <p:nvSpPr>
          <p:cNvPr id="3" name="ZoneTexte 2">
            <a:extLst>
              <a:ext uri="{FF2B5EF4-FFF2-40B4-BE49-F238E27FC236}">
                <a16:creationId xmlns:a16="http://schemas.microsoft.com/office/drawing/2014/main" id="{4A93B058-D93E-4063-90E9-AC2267207066}"/>
              </a:ext>
            </a:extLst>
          </p:cNvPr>
          <p:cNvSpPr txBox="1"/>
          <p:nvPr/>
        </p:nvSpPr>
        <p:spPr>
          <a:xfrm>
            <a:off x="516321" y="1620649"/>
            <a:ext cx="5127817" cy="2031325"/>
          </a:xfrm>
          <a:prstGeom prst="rect">
            <a:avLst/>
          </a:prstGeom>
          <a:noFill/>
        </p:spPr>
        <p:txBody>
          <a:bodyPr wrap="square" rtlCol="0">
            <a:spAutoFit/>
          </a:bodyPr>
          <a:lstStyle/>
          <a:p>
            <a:r>
              <a:rPr lang="fr-FR" dirty="0">
                <a:solidFill>
                  <a:schemeClr val="bg1"/>
                </a:solidFill>
              </a:rPr>
              <a:t>Ce </a:t>
            </a:r>
            <a:r>
              <a:rPr lang="fr-FR" dirty="0">
                <a:solidFill>
                  <a:schemeClr val="bg1"/>
                </a:solidFill>
                <a:hlinkClick r:id="rId3">
                  <a:extLst>
                    <a:ext uri="{A12FA001-AC4F-418D-AE19-62706E023703}">
                      <ahyp:hlinkClr xmlns:ahyp="http://schemas.microsoft.com/office/drawing/2018/hyperlinkcolor" val="tx"/>
                    </a:ext>
                  </a:extLst>
                </a:hlinkClick>
              </a:rPr>
              <a:t>fil twitter </a:t>
            </a:r>
            <a:r>
              <a:rPr lang="fr-FR" dirty="0">
                <a:solidFill>
                  <a:schemeClr val="bg1"/>
                </a:solidFill>
              </a:rPr>
              <a:t>qui revient sur l’historique des positions du Parti Socialiste (au pouvoir un peu moins de 20 ans sur les 40 dernières années) offre des éléments d’explication avec notamment une concentration sur la question des postes plutôt que sur celle des rémunérations.</a:t>
            </a:r>
          </a:p>
          <a:p>
            <a:endParaRPr lang="fr-FR" dirty="0"/>
          </a:p>
        </p:txBody>
      </p:sp>
      <p:sp>
        <p:nvSpPr>
          <p:cNvPr id="10" name="ZoneTexte 9">
            <a:extLst>
              <a:ext uri="{FF2B5EF4-FFF2-40B4-BE49-F238E27FC236}">
                <a16:creationId xmlns:a16="http://schemas.microsoft.com/office/drawing/2014/main" id="{EAD729D9-B08A-4589-844E-7AFFFC891A46}"/>
              </a:ext>
            </a:extLst>
          </p:cNvPr>
          <p:cNvSpPr txBox="1"/>
          <p:nvPr/>
        </p:nvSpPr>
        <p:spPr>
          <a:xfrm>
            <a:off x="516320" y="3928973"/>
            <a:ext cx="5246305" cy="2308324"/>
          </a:xfrm>
          <a:prstGeom prst="rect">
            <a:avLst/>
          </a:prstGeom>
          <a:noFill/>
        </p:spPr>
        <p:txBody>
          <a:bodyPr wrap="square" rtlCol="0">
            <a:spAutoFit/>
          </a:bodyPr>
          <a:lstStyle/>
          <a:p>
            <a:r>
              <a:rPr lang="fr-FR" dirty="0">
                <a:solidFill>
                  <a:schemeClr val="bg1"/>
                </a:solidFill>
              </a:rPr>
              <a:t>Le gel du point d’indice fournit un autre élément d’explication. Car pendant que le point d’indice gèle, l’inflation, elle, ne s’arrête pas, grignotant petit à petit le pouvoir d’achat des </a:t>
            </a:r>
            <a:r>
              <a:rPr lang="fr-FR" dirty="0" err="1">
                <a:solidFill>
                  <a:schemeClr val="bg1"/>
                </a:solidFill>
              </a:rPr>
              <a:t>enseignant.e.s</a:t>
            </a:r>
            <a:r>
              <a:rPr lang="fr-FR" dirty="0">
                <a:solidFill>
                  <a:schemeClr val="bg1"/>
                </a:solidFill>
              </a:rPr>
              <a:t>.</a:t>
            </a:r>
          </a:p>
          <a:p>
            <a:r>
              <a:rPr lang="fr-FR" dirty="0">
                <a:solidFill>
                  <a:schemeClr val="bg1"/>
                </a:solidFill>
              </a:rPr>
              <a:t>Cependant, ceci n’explique pas les écarts avec les évolutions observées pour des postes comparables dans le reste de la fonction publique.</a:t>
            </a:r>
          </a:p>
          <a:p>
            <a:endParaRPr lang="fr-FR" dirty="0">
              <a:solidFill>
                <a:schemeClr val="bg1"/>
              </a:solidFill>
            </a:endParaRPr>
          </a:p>
        </p:txBody>
      </p:sp>
    </p:spTree>
    <p:extLst>
      <p:ext uri="{BB962C8B-B14F-4D97-AF65-F5344CB8AC3E}">
        <p14:creationId xmlns:p14="http://schemas.microsoft.com/office/powerpoint/2010/main" val="2013920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0" grpId="0"/>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427</TotalTime>
  <Words>2121</Words>
  <Application>Microsoft Office PowerPoint</Application>
  <PresentationFormat>Grand écran</PresentationFormat>
  <Paragraphs>125</Paragraphs>
  <Slides>25</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25</vt:i4>
      </vt:variant>
    </vt:vector>
  </HeadingPairs>
  <TitlesOfParts>
    <vt:vector size="31" baseType="lpstr">
      <vt:lpstr>Arial</vt:lpstr>
      <vt:lpstr>Calibri</vt:lpstr>
      <vt:lpstr>Calibri Light</vt:lpstr>
      <vt:lpstr>Gill Sans Nova Ultra Bold</vt:lpstr>
      <vt:lpstr>Matura MT Script Capitals</vt:lpstr>
      <vt:lpstr>Thème Office</vt:lpstr>
      <vt:lpstr>Rémunérations enseignantes : où en est-on ?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Sources et ressources pour aller plus loin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Rémunérations enseignantes : où en est-on ?</dc:title>
  <dc:creator>Florent Ternisien</dc:creator>
  <cp:lastModifiedBy>Damien KNIBIEHLY</cp:lastModifiedBy>
  <cp:revision>30</cp:revision>
  <dcterms:created xsi:type="dcterms:W3CDTF">2021-10-05T12:01:09Z</dcterms:created>
  <dcterms:modified xsi:type="dcterms:W3CDTF">2021-10-08T07:39:59Z</dcterms:modified>
</cp:coreProperties>
</file>