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2.jpeg" ContentType="image/jpeg"/>
  <Override PartName="/ppt/media/image3.wmf" ContentType="image/x-wmf"/>
  <Override PartName="/ppt/media/image6.jpeg" ContentType="image/jpeg"/>
  <Override PartName="/ppt/media/image4.wmf" ContentType="image/x-wmf"/>
  <Override PartName="/ppt/media/image5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6A8DD3-88B1-465A-B073-14B0EC6331C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1039428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85800" y="4598280"/>
            <a:ext cx="1039428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DA4E9AB-7CDF-4549-811B-456EA61DA33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012360" y="374220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85800" y="459828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012360" y="459828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629303B-510B-4135-AB6E-960657C82B5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334656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200120" y="3742200"/>
            <a:ext cx="334656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7714440" y="3742200"/>
            <a:ext cx="334656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685800" y="4598280"/>
            <a:ext cx="334656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4200120" y="4598280"/>
            <a:ext cx="334656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7714440" y="4598280"/>
            <a:ext cx="334656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2CBAF7-7FF9-4C6C-B0E5-C1B089D1950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8D20B4F-4DF5-44EE-912D-E4F64B4F834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85800" y="3742200"/>
            <a:ext cx="10394280" cy="163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755FAB2-5047-49AF-8026-6D8F5923645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10394280" cy="163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204997B-7FAF-48D4-9176-BE7AB97FD0D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5072400" cy="163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012360" y="3742200"/>
            <a:ext cx="5072400" cy="163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BBECA2C-77F7-4A4D-A297-8E62682C1B5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6F262DA-06D4-4B7D-A70C-8C78F0E45D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685800" y="1229400"/>
            <a:ext cx="10394280" cy="1371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D400488-659F-45AF-9C23-3245756A567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012360" y="3742200"/>
            <a:ext cx="5072400" cy="163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85800" y="459828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8F01175-5901-4B4C-84C0-C92F60A05B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85800" y="3742200"/>
            <a:ext cx="10394280" cy="163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0D9606-5368-408F-A8ED-9D4B14713A8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5072400" cy="163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012360" y="374220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12360" y="459828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21FA9E6-F925-4A2E-87D8-D7D858CDA7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012360" y="374220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85800" y="4598280"/>
            <a:ext cx="1039428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6A24F7F-5F5E-40F1-9CC5-49BF1835F82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1039428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85800" y="4598280"/>
            <a:ext cx="1039428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4756D00-48DD-4ACA-A304-6A833CC4C99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6012360" y="374220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685800" y="459828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6012360" y="459828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FF76147-F793-4EA5-B6D2-CC38C7B4DF2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334656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200120" y="3742200"/>
            <a:ext cx="334656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7714440" y="3742200"/>
            <a:ext cx="334656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/>
          </p:nvPr>
        </p:nvSpPr>
        <p:spPr>
          <a:xfrm>
            <a:off x="685800" y="4598280"/>
            <a:ext cx="334656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/>
          </p:nvPr>
        </p:nvSpPr>
        <p:spPr>
          <a:xfrm>
            <a:off x="4200120" y="4598280"/>
            <a:ext cx="334656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/>
          </p:nvPr>
        </p:nvSpPr>
        <p:spPr>
          <a:xfrm>
            <a:off x="7714440" y="4598280"/>
            <a:ext cx="334656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482BE26-C0CA-4953-98DF-1F9C1D9286D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76E0544-3A9E-4BD6-B15B-2A63A37B246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685800" y="3742200"/>
            <a:ext cx="10394280" cy="163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F2B7256-48F0-42B6-87F1-4216980A211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10394280" cy="163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6AAD0E3-F1B4-4408-AB3B-BBE937334F5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5072400" cy="163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012360" y="3742200"/>
            <a:ext cx="5072400" cy="163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40968D3-566E-463E-85BA-6D47748A782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A26F14D-F2CF-4F9F-B32C-EC921FDE9F9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10394280" cy="163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4F07F4-6C7D-48AF-A8C3-EAD323BBBB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685800" y="1229400"/>
            <a:ext cx="10394280" cy="1371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34609AC-5110-43E1-9C63-7A77E38A273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012360" y="3742200"/>
            <a:ext cx="5072400" cy="163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85800" y="459828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C8A5E6C-6543-4D96-9967-7DE1599C4F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5072400" cy="163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012360" y="374220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12360" y="459828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19EA189-B56C-439F-AAC2-2F34AC2D07E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012360" y="374220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85800" y="4598280"/>
            <a:ext cx="1039428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0550122-00CD-4A5D-9E59-D3F6267E0A8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1039428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85800" y="4598280"/>
            <a:ext cx="1039428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8582723-3618-458C-9579-4C17E6CDF65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012360" y="374220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85800" y="459828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/>
          </p:nvPr>
        </p:nvSpPr>
        <p:spPr>
          <a:xfrm>
            <a:off x="6012360" y="459828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C37135A-9BE6-45DC-BD13-80DF63A55A2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334656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200120" y="3742200"/>
            <a:ext cx="334656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7714440" y="3742200"/>
            <a:ext cx="334656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/>
          </p:nvPr>
        </p:nvSpPr>
        <p:spPr>
          <a:xfrm>
            <a:off x="685800" y="4598280"/>
            <a:ext cx="334656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/>
          </p:nvPr>
        </p:nvSpPr>
        <p:spPr>
          <a:xfrm>
            <a:off x="4200120" y="4598280"/>
            <a:ext cx="334656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/>
          </p:nvPr>
        </p:nvSpPr>
        <p:spPr>
          <a:xfrm>
            <a:off x="7714440" y="4598280"/>
            <a:ext cx="334656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6058DA9-15B3-4C70-AF7B-AC3B8D4E1D7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5072400" cy="163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012360" y="3742200"/>
            <a:ext cx="5072400" cy="163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E8A020-C03E-4B5F-BC19-FBFF40E1CC1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F27CA2-87BA-4F44-B231-AA59F6C7905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85800" y="1229400"/>
            <a:ext cx="10394280" cy="1371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EC4F66-FE57-433D-9833-25284995DC9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12360" y="3742200"/>
            <a:ext cx="5072400" cy="163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85800" y="459828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C9C3C8-03CC-4B66-B8C3-DC9F56CA75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5072400" cy="163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12360" y="374220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12360" y="459828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7AA171-65CF-4333-8C8B-9DFF3526A28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85800" y="374220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012360" y="3742200"/>
            <a:ext cx="507240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85800" y="4598280"/>
            <a:ext cx="10394280" cy="78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F2D21A-4D2F-444D-A858-D1D21703D3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Brickwork-HD-R1a.jp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1" name="Group 9"/>
          <p:cNvGrpSpPr/>
          <p:nvPr/>
        </p:nvGrpSpPr>
        <p:grpSpPr>
          <a:xfrm>
            <a:off x="-25560" y="0"/>
            <a:ext cx="12005280" cy="6643800"/>
            <a:chOff x="-25560" y="0"/>
            <a:chExt cx="12005280" cy="6643800"/>
          </a:xfrm>
        </p:grpSpPr>
        <p:sp useBgFill="1">
          <p:nvSpPr>
            <p:cNvPr id="2" name="Rectangle 10"/>
            <p:cNvSpPr/>
            <p:nvPr/>
          </p:nvSpPr>
          <p:spPr>
            <a:xfrm>
              <a:off x="0" y="0"/>
              <a:ext cx="11979720" cy="6643800"/>
            </a:xfrm>
            <a:prstGeom prst="rect">
              <a:avLst/>
            </a:prstGeom>
            <a:ln>
              <a:noFill/>
            </a:ln>
            <a:effectLst>
              <a:outerShdw algn="tl" blurRad="98280" dir="4391803" dist="75963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" name="Freeform 11"/>
            <p:cNvSpPr/>
            <p:nvPr/>
          </p:nvSpPr>
          <p:spPr>
            <a:xfrm>
              <a:off x="-25560" y="0"/>
              <a:ext cx="11773080" cy="6419160"/>
            </a:xfrm>
            <a:custGeom>
              <a:avLst/>
              <a:gdLst>
                <a:gd name="textAreaLeft" fmla="*/ 0 w 11773080"/>
                <a:gd name="textAreaRight" fmla="*/ 11773440 w 11773080"/>
                <a:gd name="textAreaTop" fmla="*/ 0 h 6419160"/>
                <a:gd name="textAreaBottom" fmla="*/ 6419520 h 6419160"/>
              </a:gdLst>
              <a:ahLst/>
              <a:rect l="textAreaLeft" t="textAreaTop" r="textAreaRight" b="textAreaBottom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>
              <a:solidFill>
                <a:srgbClr val="000000">
                  <a:lumMod val="50000"/>
                  <a:lumOff val="50000"/>
                </a:srgbClr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Rectangle 12"/>
            <p:cNvSpPr/>
            <p:nvPr/>
          </p:nvSpPr>
          <p:spPr>
            <a:xfrm>
              <a:off x="0" y="5600160"/>
              <a:ext cx="11706120" cy="780120"/>
            </a:xfrm>
            <a:prstGeom prst="rect">
              <a:avLst/>
            </a:prstGeom>
            <a:gradFill rotWithShape="0">
              <a:gsLst>
                <a:gs pos="0">
                  <a:srgbClr val="1cade4"/>
                </a:gs>
                <a:gs pos="100000">
                  <a:srgbClr val="0e577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5" name="Picture 6" descr="Brickwork-HD-R1a.jpg"/>
          <p:cNvPicPr/>
          <p:nvPr/>
        </p:nvPicPr>
        <p:blipFill>
          <a:blip r:embed="rId4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 useBgFill="1">
        <p:nvSpPr>
          <p:cNvPr id="6" name="Freeform 11"/>
          <p:cNvSpPr/>
          <p:nvPr/>
        </p:nvSpPr>
        <p:spPr>
          <a:xfrm>
            <a:off x="-15840" y="0"/>
            <a:ext cx="11683440" cy="6587640"/>
          </a:xfrm>
          <a:custGeom>
            <a:avLst/>
            <a:gdLst>
              <a:gd name="textAreaLeft" fmla="*/ 0 w 11683440"/>
              <a:gd name="textAreaRight" fmla="*/ 11683800 w 11683440"/>
              <a:gd name="textAreaTop" fmla="*/ 0 h 6587640"/>
              <a:gd name="textAreaBottom" fmla="*/ 6588000 h 6587640"/>
            </a:gdLst>
            <a:ahLst/>
            <a:rect l="textAreaLeft" t="textAreaTop" r="textAreaRight" b="textAreaBottom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algn="tl" blurRad="101520" dir="4384010" dist="152031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reeform 13"/>
          <p:cNvSpPr/>
          <p:nvPr/>
        </p:nvSpPr>
        <p:spPr>
          <a:xfrm>
            <a:off x="0" y="4282200"/>
            <a:ext cx="11328840" cy="2028600"/>
          </a:xfrm>
          <a:custGeom>
            <a:avLst/>
            <a:gdLst>
              <a:gd name="textAreaLeft" fmla="*/ 0 w 11328840"/>
              <a:gd name="textAreaRight" fmla="*/ 11329200 w 11328840"/>
              <a:gd name="textAreaTop" fmla="*/ 0 h 2028600"/>
              <a:gd name="textAreaBottom" fmla="*/ 2028960 h 2028600"/>
            </a:gdLst>
            <a:ahLst/>
            <a:rect l="textAreaLeft" t="textAreaTop" r="textAreaRight" b="textAreaBottom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rotWithShape="0">
            <a:gsLst>
              <a:gs pos="0">
                <a:srgbClr val="1cade4"/>
              </a:gs>
              <a:gs pos="100000">
                <a:srgbClr val="0e577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reeform 25"/>
          <p:cNvSpPr/>
          <p:nvPr/>
        </p:nvSpPr>
        <p:spPr>
          <a:xfrm>
            <a:off x="0" y="0"/>
            <a:ext cx="8719200" cy="456480"/>
          </a:xfrm>
          <a:custGeom>
            <a:avLst/>
            <a:gdLst>
              <a:gd name="textAreaLeft" fmla="*/ 0 w 8719200"/>
              <a:gd name="textAreaRight" fmla="*/ 8719560 w 8719200"/>
              <a:gd name="textAreaTop" fmla="*/ 0 h 456480"/>
              <a:gd name="textAreaBottom" fmla="*/ 456840 h 456480"/>
            </a:gdLst>
            <a:ahLst/>
            <a:rect l="textAreaLeft" t="textAreaTop" r="textAreaRight" b="textAreaBottom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1cade4"/>
              </a:gs>
              <a:gs pos="100000">
                <a:srgbClr val="0e577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Freeform 14"/>
          <p:cNvSpPr/>
          <p:nvPr/>
        </p:nvSpPr>
        <p:spPr>
          <a:xfrm rot="21420000">
            <a:off x="-161640" y="293040"/>
            <a:ext cx="11366640" cy="5751360"/>
          </a:xfrm>
          <a:custGeom>
            <a:avLst/>
            <a:gdLst>
              <a:gd name="textAreaLeft" fmla="*/ 0 w 11366640"/>
              <a:gd name="textAreaRight" fmla="*/ 11367000 w 11366640"/>
              <a:gd name="textAreaTop" fmla="*/ 0 h 5751360"/>
              <a:gd name="textAreaBottom" fmla="*/ 5751720 h 5751360"/>
            </a:gdLst>
            <a:ahLst/>
            <a:rect l="textAreaLeft" t="textAreaTop" r="textAreaRight" b="textAreaBottom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>
            <a:solidFill>
              <a:srgbClr val="000000">
                <a:lumMod val="50000"/>
                <a:lumOff val="50000"/>
              </a:srgbClr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 rot="21420000">
            <a:off x="891000" y="662400"/>
            <a:ext cx="9754920" cy="2766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algn="r">
              <a:lnSpc>
                <a:spcPct val="90000"/>
              </a:lnSpc>
              <a:buNone/>
            </a:pPr>
            <a:r>
              <a:rPr b="0" lang="fr-FR" sz="8000" spc="-1" strike="noStrike" cap="all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rPr>
              <a:t>Modifiez le style du titre</a:t>
            </a:r>
            <a:endParaRPr b="0" lang="en-US" sz="80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dt" idx="1"/>
          </p:nvPr>
        </p:nvSpPr>
        <p:spPr>
          <a:xfrm rot="21420000">
            <a:off x="4948200" y="4578480"/>
            <a:ext cx="6143400" cy="1162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5400" spc="-1" strike="noStrike" cap="all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5400" spc="-1" strike="noStrike" cap="all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rPr>
              <a:t>&lt;date/heure&gt;</a:t>
            </a:r>
            <a:endParaRPr b="0" lang="fr-FR" sz="5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ftr" idx="2"/>
          </p:nvPr>
        </p:nvSpPr>
        <p:spPr>
          <a:xfrm rot="21420000">
            <a:off x="9000" y="3446640"/>
            <a:ext cx="4050360" cy="4069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sldNum" idx="3"/>
          </p:nvPr>
        </p:nvSpPr>
        <p:spPr>
          <a:xfrm rot="21420000">
            <a:off x="9851400" y="3832560"/>
            <a:ext cx="906840" cy="49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2400" spc="-1" strike="noStrike" cap="all">
                <a:solidFill>
                  <a:srgbClr val="8c8c8c"/>
                </a:solidFill>
                <a:latin typeface="Impact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FA3DE062-6BDD-4BC8-9456-C0D859B5793C}" type="slidenum">
              <a:rPr b="0" lang="en-US" sz="2400" spc="-1" strike="noStrike" cap="all">
                <a:solidFill>
                  <a:srgbClr val="8c8c8c"/>
                </a:solidFill>
                <a:latin typeface="Impact"/>
              </a:rPr>
              <a:t>&lt;numéro&gt;</a:t>
            </a:fld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5-Point Star 24"/>
          <p:cNvSpPr/>
          <p:nvPr/>
        </p:nvSpPr>
        <p:spPr>
          <a:xfrm rot="21420000">
            <a:off x="4221360" y="5111280"/>
            <a:ext cx="515160" cy="51516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2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latin typeface="Impact"/>
              </a:rPr>
              <a:t>Cliquez pour éditer le format du plan de texte</a:t>
            </a: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  <a:p>
            <a:pPr lvl="1" marL="864000" indent="-324000">
              <a:lnSpc>
                <a:spcPct val="12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 cap="all">
                <a:solidFill>
                  <a:srgbClr val="000000"/>
                </a:solidFill>
                <a:latin typeface="Impact"/>
              </a:rPr>
              <a:t>Second niveau de plan</a:t>
            </a:r>
            <a:endParaRPr b="0" lang="en-US" sz="1600" spc="-1" strike="noStrike" cap="all">
              <a:solidFill>
                <a:srgbClr val="000000"/>
              </a:solidFill>
              <a:latin typeface="Impact"/>
            </a:endParaRPr>
          </a:p>
          <a:p>
            <a:pPr lvl="2" marL="1296000" indent="-288000">
              <a:lnSpc>
                <a:spcPct val="12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 cap="all">
                <a:solidFill>
                  <a:srgbClr val="000000"/>
                </a:solidFill>
                <a:latin typeface="Impact"/>
              </a:rPr>
              <a:t>Troisième niveau de plan</a:t>
            </a:r>
            <a:endParaRPr b="0" lang="en-US" sz="1400" spc="-1" strike="noStrike" cap="all">
              <a:solidFill>
                <a:srgbClr val="000000"/>
              </a:solidFill>
              <a:latin typeface="Impact"/>
            </a:endParaRPr>
          </a:p>
          <a:p>
            <a:pPr lvl="3" marL="1728000" indent="-216000">
              <a:lnSpc>
                <a:spcPct val="12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 cap="all">
                <a:solidFill>
                  <a:srgbClr val="000000"/>
                </a:solidFill>
                <a:latin typeface="Impact"/>
              </a:rPr>
              <a:t>Quatrième niveau de plan</a:t>
            </a:r>
            <a:endParaRPr b="0" lang="en-US" sz="1400" spc="-1" strike="noStrike" cap="all">
              <a:solidFill>
                <a:srgbClr val="000000"/>
              </a:solidFill>
              <a:latin typeface="Impact"/>
            </a:endParaRPr>
          </a:p>
          <a:p>
            <a:pPr lvl="4" marL="2160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latin typeface="Impact"/>
              </a:rPr>
              <a:t>Cinquième niveau de plan</a:t>
            </a: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  <a:p>
            <a:pPr lvl="5" marL="2592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latin typeface="Impact"/>
              </a:rPr>
              <a:t>Sixième niveau de plan</a:t>
            </a: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  <a:p>
            <a:pPr lvl="6" marL="3024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 cap="all">
                <a:solidFill>
                  <a:srgbClr val="000000"/>
                </a:solidFill>
                <a:latin typeface="Impact"/>
              </a:rPr>
              <a:t>Septième niveau de plan</a:t>
            </a: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" descr="Brickwork-HD-R1a.jp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53" name="Group 9"/>
          <p:cNvGrpSpPr/>
          <p:nvPr/>
        </p:nvGrpSpPr>
        <p:grpSpPr>
          <a:xfrm>
            <a:off x="-25560" y="0"/>
            <a:ext cx="12005280" cy="6643800"/>
            <a:chOff x="-25560" y="0"/>
            <a:chExt cx="12005280" cy="6643800"/>
          </a:xfrm>
        </p:grpSpPr>
        <p:sp useBgFill="1">
          <p:nvSpPr>
            <p:cNvPr id="54" name="Rectangle 10"/>
            <p:cNvSpPr/>
            <p:nvPr/>
          </p:nvSpPr>
          <p:spPr>
            <a:xfrm>
              <a:off x="0" y="0"/>
              <a:ext cx="11979720" cy="6643800"/>
            </a:xfrm>
            <a:prstGeom prst="rect">
              <a:avLst/>
            </a:prstGeom>
            <a:ln>
              <a:noFill/>
            </a:ln>
            <a:effectLst>
              <a:outerShdw algn="tl" blurRad="98280" dir="4391803" dist="75963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Freeform 11"/>
            <p:cNvSpPr/>
            <p:nvPr/>
          </p:nvSpPr>
          <p:spPr>
            <a:xfrm>
              <a:off x="-25560" y="0"/>
              <a:ext cx="11773080" cy="6419160"/>
            </a:xfrm>
            <a:custGeom>
              <a:avLst/>
              <a:gdLst>
                <a:gd name="textAreaLeft" fmla="*/ 0 w 11773080"/>
                <a:gd name="textAreaRight" fmla="*/ 11773440 w 11773080"/>
                <a:gd name="textAreaTop" fmla="*/ 0 h 6419160"/>
                <a:gd name="textAreaBottom" fmla="*/ 6419520 h 6419160"/>
              </a:gdLst>
              <a:ahLst/>
              <a:rect l="textAreaLeft" t="textAreaTop" r="textAreaRight" b="textAreaBottom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>
              <a:solidFill>
                <a:srgbClr val="000000">
                  <a:lumMod val="50000"/>
                  <a:lumOff val="50000"/>
                </a:srgbClr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Rectangle 12"/>
            <p:cNvSpPr/>
            <p:nvPr/>
          </p:nvSpPr>
          <p:spPr>
            <a:xfrm>
              <a:off x="0" y="5600160"/>
              <a:ext cx="11706120" cy="780120"/>
            </a:xfrm>
            <a:prstGeom prst="rect">
              <a:avLst/>
            </a:prstGeom>
            <a:gradFill rotWithShape="0">
              <a:gsLst>
                <a:gs pos="0">
                  <a:srgbClr val="1cade4"/>
                </a:gs>
                <a:gs pos="100000">
                  <a:srgbClr val="0e577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fr-FR" sz="5400" spc="-1" strike="noStrike" cap="all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rPr>
              <a:t>Modifiez le style du titre</a:t>
            </a:r>
            <a:endParaRPr b="0" lang="en-US" sz="54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77ceef"/>
              </a:buClr>
              <a:buSzPct val="160000"/>
              <a:buFont typeface="Arial"/>
              <a:buChar char="•"/>
            </a:pPr>
            <a:r>
              <a:rPr b="0" lang="fr-FR" sz="2000" spc="-1" strike="noStrike" cap="all">
                <a:solidFill>
                  <a:srgbClr val="000000"/>
                </a:solidFill>
                <a:latin typeface="Impact"/>
              </a:rPr>
              <a:t>Modifier les styles du texte du masque</a:t>
            </a: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  <a:p>
            <a:pPr lvl="1" marL="685800" indent="-228600">
              <a:lnSpc>
                <a:spcPct val="120000"/>
              </a:lnSpc>
              <a:spcBef>
                <a:spcPts val="499"/>
              </a:spcBef>
              <a:buClr>
                <a:srgbClr val="77ceef"/>
              </a:buClr>
              <a:buSzPct val="160000"/>
              <a:buFont typeface="Arial"/>
              <a:buChar char="•"/>
            </a:pPr>
            <a:r>
              <a:rPr b="0" lang="fr-FR" sz="1800" spc="-1" strike="noStrike" cap="all">
                <a:solidFill>
                  <a:srgbClr val="000000"/>
                </a:solidFill>
                <a:latin typeface="Impact"/>
              </a:rPr>
              <a:t>Deuxième niveau</a:t>
            </a:r>
            <a:endParaRPr b="0" lang="en-US" sz="1800" spc="-1" strike="noStrike" cap="all">
              <a:solidFill>
                <a:srgbClr val="000000"/>
              </a:solidFill>
              <a:latin typeface="Impact"/>
            </a:endParaRPr>
          </a:p>
          <a:p>
            <a:pPr lvl="2" marL="1143000" indent="-228600">
              <a:lnSpc>
                <a:spcPct val="120000"/>
              </a:lnSpc>
              <a:spcBef>
                <a:spcPts val="499"/>
              </a:spcBef>
              <a:buClr>
                <a:srgbClr val="77ceef"/>
              </a:buClr>
              <a:buSzPct val="160000"/>
              <a:buFont typeface="Arial"/>
              <a:buChar char="•"/>
            </a:pPr>
            <a:r>
              <a:rPr b="0" lang="fr-FR" sz="1600" spc="-1" strike="noStrike" cap="all">
                <a:solidFill>
                  <a:srgbClr val="000000"/>
                </a:solidFill>
                <a:latin typeface="Impact"/>
              </a:rPr>
              <a:t>Troisième niveau</a:t>
            </a:r>
            <a:endParaRPr b="0" lang="en-US" sz="1600" spc="-1" strike="noStrike" cap="all">
              <a:solidFill>
                <a:srgbClr val="000000"/>
              </a:solidFill>
              <a:latin typeface="Impact"/>
            </a:endParaRPr>
          </a:p>
          <a:p>
            <a:pPr lvl="3" marL="1600200" indent="-228600">
              <a:lnSpc>
                <a:spcPct val="120000"/>
              </a:lnSpc>
              <a:spcBef>
                <a:spcPts val="499"/>
              </a:spcBef>
              <a:buClr>
                <a:srgbClr val="77ceef"/>
              </a:buClr>
              <a:buSzPct val="160000"/>
              <a:buFont typeface="Arial"/>
              <a:buChar char="•"/>
            </a:pPr>
            <a:r>
              <a:rPr b="0" lang="fr-FR" sz="1400" spc="-1" strike="noStrike" cap="all">
                <a:solidFill>
                  <a:srgbClr val="000000"/>
                </a:solidFill>
                <a:latin typeface="Impact"/>
              </a:rPr>
              <a:t>Quatrième niveau</a:t>
            </a:r>
            <a:endParaRPr b="0" lang="en-US" sz="1400" spc="-1" strike="noStrike" cap="all">
              <a:solidFill>
                <a:srgbClr val="000000"/>
              </a:solidFill>
              <a:latin typeface="Impact"/>
            </a:endParaRPr>
          </a:p>
          <a:p>
            <a:pPr lvl="4" marL="2057400" indent="-228600">
              <a:lnSpc>
                <a:spcPct val="120000"/>
              </a:lnSpc>
              <a:spcBef>
                <a:spcPts val="499"/>
              </a:spcBef>
              <a:buClr>
                <a:srgbClr val="77ceef"/>
              </a:buClr>
              <a:buSzPct val="160000"/>
              <a:buFont typeface="Arial"/>
              <a:buChar char="•"/>
            </a:pPr>
            <a:r>
              <a:rPr b="0" lang="fr-FR" sz="1400" spc="-1" strike="noStrike" cap="all">
                <a:solidFill>
                  <a:srgbClr val="000000"/>
                </a:solidFill>
                <a:latin typeface="Impact"/>
              </a:rPr>
              <a:t>Cinquième niveau</a:t>
            </a:r>
            <a:endParaRPr b="0" lang="en-US" sz="14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dt" idx="4"/>
          </p:nvPr>
        </p:nvSpPr>
        <p:spPr>
          <a:xfrm>
            <a:off x="7297920" y="5757480"/>
            <a:ext cx="3784320" cy="49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3200" spc="-1" strike="noStrike" cap="all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3200" spc="-1" strike="noStrike" cap="all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rPr>
              <a:t>&lt;date/heure&gt;</a:t>
            </a:r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ftr" idx="5"/>
          </p:nvPr>
        </p:nvSpPr>
        <p:spPr>
          <a:xfrm>
            <a:off x="685800" y="5757480"/>
            <a:ext cx="5499360" cy="49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sldNum" idx="6"/>
          </p:nvPr>
        </p:nvSpPr>
        <p:spPr>
          <a:xfrm>
            <a:off x="6287040" y="5757480"/>
            <a:ext cx="906840" cy="49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3200" spc="-1" strike="noStrike" cap="all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1169569E-1EB9-4F82-BE7F-CE7629A03124}" type="slidenum">
              <a:rPr b="0" lang="en-US" sz="3200" spc="-1" strike="noStrike" cap="all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rPr>
              <a:t>&lt;numéro&gt;</a:t>
            </a:fld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6" descr="Brickwork-HD-R1a.jpg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pSp>
        <p:nvGrpSpPr>
          <p:cNvPr id="99" name="Group 9"/>
          <p:cNvGrpSpPr/>
          <p:nvPr/>
        </p:nvGrpSpPr>
        <p:grpSpPr>
          <a:xfrm>
            <a:off x="-25560" y="0"/>
            <a:ext cx="12005280" cy="6643800"/>
            <a:chOff x="-25560" y="0"/>
            <a:chExt cx="12005280" cy="6643800"/>
          </a:xfrm>
        </p:grpSpPr>
        <p:sp useBgFill="1">
          <p:nvSpPr>
            <p:cNvPr id="100" name="Rectangle 10"/>
            <p:cNvSpPr/>
            <p:nvPr/>
          </p:nvSpPr>
          <p:spPr>
            <a:xfrm>
              <a:off x="0" y="0"/>
              <a:ext cx="11979720" cy="6643800"/>
            </a:xfrm>
            <a:prstGeom prst="rect">
              <a:avLst/>
            </a:prstGeom>
            <a:ln>
              <a:noFill/>
            </a:ln>
            <a:effectLst>
              <a:outerShdw algn="tl" blurRad="98280" dir="4391803" dist="75963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reeform 11"/>
            <p:cNvSpPr/>
            <p:nvPr/>
          </p:nvSpPr>
          <p:spPr>
            <a:xfrm>
              <a:off x="-25560" y="0"/>
              <a:ext cx="11773080" cy="6419160"/>
            </a:xfrm>
            <a:custGeom>
              <a:avLst/>
              <a:gdLst>
                <a:gd name="textAreaLeft" fmla="*/ 0 w 11773080"/>
                <a:gd name="textAreaRight" fmla="*/ 11773440 w 11773080"/>
                <a:gd name="textAreaTop" fmla="*/ 0 h 6419160"/>
                <a:gd name="textAreaBottom" fmla="*/ 6419520 h 6419160"/>
              </a:gdLst>
              <a:ahLst/>
              <a:rect l="textAreaLeft" t="textAreaTop" r="textAreaRight" b="textAreaBottom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>
              <a:solidFill>
                <a:srgbClr val="000000">
                  <a:lumMod val="50000"/>
                  <a:lumOff val="50000"/>
                </a:srgbClr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Rectangle 12"/>
            <p:cNvSpPr/>
            <p:nvPr/>
          </p:nvSpPr>
          <p:spPr>
            <a:xfrm>
              <a:off x="0" y="5600160"/>
              <a:ext cx="11706120" cy="780120"/>
            </a:xfrm>
            <a:prstGeom prst="rect">
              <a:avLst/>
            </a:prstGeom>
            <a:gradFill rotWithShape="0">
              <a:gsLst>
                <a:gs pos="0">
                  <a:srgbClr val="1cade4"/>
                </a:gs>
                <a:gs pos="100000">
                  <a:srgbClr val="0e577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4280" cy="3193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fr-FR" sz="5400" spc="-1" strike="noStrike" cap="all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rPr>
              <a:t>Modifiez le style du titre</a:t>
            </a:r>
            <a:endParaRPr b="0" lang="en-US" sz="54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3742200"/>
            <a:ext cx="10394280" cy="1639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 cap="all">
                <a:solidFill>
                  <a:srgbClr val="808080"/>
                </a:solidFill>
                <a:latin typeface="Impact"/>
              </a:rPr>
              <a:t>Modifier les styles du texte du masque</a:t>
            </a:r>
            <a:endParaRPr b="0" lang="en-US" sz="2000" spc="-1" strike="noStrike" cap="all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dt" idx="7"/>
          </p:nvPr>
        </p:nvSpPr>
        <p:spPr>
          <a:xfrm>
            <a:off x="7297920" y="5757480"/>
            <a:ext cx="3784320" cy="49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3200" spc="-1" strike="noStrike" cap="all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3200" spc="-1" strike="noStrike" cap="all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rPr>
              <a:t>&lt;date/heure&gt;</a:t>
            </a:r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ftr" idx="8"/>
          </p:nvPr>
        </p:nvSpPr>
        <p:spPr>
          <a:xfrm>
            <a:off x="685800" y="5757480"/>
            <a:ext cx="5499360" cy="49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sldNum" idx="9"/>
          </p:nvPr>
        </p:nvSpPr>
        <p:spPr>
          <a:xfrm>
            <a:off x="6287040" y="5757480"/>
            <a:ext cx="906840" cy="498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3200" spc="-1" strike="noStrike" cap="all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AC209B17-430B-4AC7-A8CA-D92BDFEC9A70}" type="slidenum">
              <a:rPr b="0" lang="en-US" sz="3200" spc="-1" strike="noStrike" cap="all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rPr>
              <a:t>&lt;numéro&gt;</a:t>
            </a:fld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 rot="21405000">
            <a:off x="-525960" y="600480"/>
            <a:ext cx="11738880" cy="2936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i="1" lang="fr-FR" sz="6000" spc="-1" strike="noStrike" cap="all">
                <a:solidFill>
                  <a:schemeClr val="accent1">
                    <a:lumMod val="75000"/>
                  </a:schemeClr>
                </a:solidFill>
                <a:latin typeface="Bahnschrift Light Condensed"/>
              </a:rPr>
              <a:t>6 contre-vérités</a:t>
            </a:r>
            <a:br>
              <a:rPr sz="6000"/>
            </a:br>
            <a:r>
              <a:rPr b="1" i="1" lang="fr-FR" sz="6000" spc="-1" strike="noStrike" cap="all">
                <a:solidFill>
                  <a:schemeClr val="accent1">
                    <a:lumMod val="75000"/>
                  </a:schemeClr>
                </a:solidFill>
                <a:latin typeface="Bahnschrift Light Condensed"/>
              </a:rPr>
              <a:t>SUR</a:t>
            </a:r>
            <a:br>
              <a:rPr sz="6000"/>
            </a:br>
            <a:r>
              <a:rPr b="1" i="1" lang="fr-FR" sz="6000" spc="-1" strike="noStrike" cap="all">
                <a:solidFill>
                  <a:schemeClr val="accent1">
                    <a:lumMod val="75000"/>
                  </a:schemeClr>
                </a:solidFill>
                <a:latin typeface="Bahnschrift Light Condensed"/>
              </a:rPr>
              <a:t>L’IMMIGRATION en france</a:t>
            </a:r>
            <a:endParaRPr b="0" lang="en-US" sz="6000" spc="-1" strike="noStrike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 rot="21410400">
            <a:off x="1365840" y="4674960"/>
            <a:ext cx="9823680" cy="110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fr-FR" sz="1800" spc="-1" strike="noStrike" cap="all">
                <a:solidFill>
                  <a:srgbClr val="ffffff"/>
                </a:solidFill>
                <a:latin typeface="Californian FB"/>
              </a:rPr>
              <a:t>Données issues de la Conférence du 21 mai 2024 à COSMOPOLIS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fr-FR" sz="1800" spc="-1" strike="noStrike" cap="all">
                <a:solidFill>
                  <a:srgbClr val="ffffff"/>
                </a:solidFill>
                <a:latin typeface="Californian FB"/>
              </a:rPr>
              <a:t>PROPOSÉE par françois héran, Sociologue et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fr-FR" sz="1800" spc="-1" strike="noStrike" cap="all">
                <a:solidFill>
                  <a:srgbClr val="ffffff"/>
                </a:solidFill>
                <a:latin typeface="Californian FB"/>
              </a:rPr>
              <a:t>Professeur au Collège de france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Image 3" descr=""/>
          <p:cNvPicPr/>
          <p:nvPr/>
        </p:nvPicPr>
        <p:blipFill>
          <a:blip r:embed="rId1"/>
          <a:stretch/>
        </p:blipFill>
        <p:spPr>
          <a:xfrm>
            <a:off x="0" y="5515920"/>
            <a:ext cx="1930680" cy="789480"/>
          </a:xfrm>
          <a:prstGeom prst="rect">
            <a:avLst/>
          </a:prstGeom>
          <a:ln w="0">
            <a:noFill/>
          </a:ln>
        </p:spPr>
      </p:pic>
      <p:pic>
        <p:nvPicPr>
          <p:cNvPr id="147" name="Image 4" descr=""/>
          <p:cNvPicPr/>
          <p:nvPr/>
        </p:nvPicPr>
        <p:blipFill>
          <a:blip r:embed="rId2"/>
          <a:stretch/>
        </p:blipFill>
        <p:spPr>
          <a:xfrm>
            <a:off x="0" y="6305760"/>
            <a:ext cx="1939320" cy="554400"/>
          </a:xfrm>
          <a:prstGeom prst="rect">
            <a:avLst/>
          </a:prstGeom>
          <a:ln w="0">
            <a:noFill/>
          </a:ln>
        </p:spPr>
      </p:pic>
      <p:pic>
        <p:nvPicPr>
          <p:cNvPr id="148" name="Image 5" descr=""/>
          <p:cNvPicPr/>
          <p:nvPr/>
        </p:nvPicPr>
        <p:blipFill>
          <a:blip r:embed="rId3"/>
          <a:stretch/>
        </p:blipFill>
        <p:spPr>
          <a:xfrm>
            <a:off x="9365400" y="6140880"/>
            <a:ext cx="2826000" cy="71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Espace réservé du contenu 3" descr=""/>
          <p:cNvPicPr/>
          <p:nvPr/>
        </p:nvPicPr>
        <p:blipFill>
          <a:blip r:embed="rId1"/>
          <a:stretch/>
        </p:blipFill>
        <p:spPr>
          <a:xfrm>
            <a:off x="3858120" y="101520"/>
            <a:ext cx="2994840" cy="2994840"/>
          </a:xfrm>
          <a:prstGeom prst="rect">
            <a:avLst/>
          </a:prstGeom>
          <a:ln w="0">
            <a:noFill/>
          </a:ln>
        </p:spPr>
      </p:pic>
      <p:sp>
        <p:nvSpPr>
          <p:cNvPr id="150" name="ZoneTexte 5"/>
          <p:cNvSpPr/>
          <p:nvPr/>
        </p:nvSpPr>
        <p:spPr>
          <a:xfrm>
            <a:off x="0" y="3097080"/>
            <a:ext cx="11665080" cy="22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L’Accoord, dans le cadre de sa Feuille de route Internationale et dans sa mission d’éducation populaire de contribuer aux grands débats a souhaité inviter François Héran, professeur au collège de France, responsable de la chaire Migration,  le 21 mai dernier, en collaboration avec Cosmopolis.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Sa conférence a permis de donner des clés de lecture sur la réalité de l’immigration en France.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Ce document présente les éléments les plus saillants de son intervention.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82160" y="117720"/>
            <a:ext cx="11411280" cy="5569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i="1" lang="fr-FR" sz="2800" spc="-1" strike="noStrike" cap="all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« L’Immigration est hors de contrôle en France, qui subit une Submersion migratoire»</a:t>
            </a:r>
            <a:br>
              <a:rPr sz="2800"/>
            </a:br>
            <a:br>
              <a:rPr sz="2800"/>
            </a:br>
            <a:r>
              <a:rPr b="1" lang="fr-FR" sz="2600" spc="-1" strike="noStrike" cap="all">
                <a:solidFill>
                  <a:srgbClr val="00b050"/>
                </a:solidFill>
                <a:latin typeface="Wingdings 3"/>
              </a:rPr>
              <a:t></a:t>
            </a:r>
            <a:r>
              <a:rPr b="1" lang="fr-FR" sz="2600" spc="-1" strike="noStrike" cap="all">
                <a:solidFill>
                  <a:srgbClr val="00b050"/>
                </a:solidFill>
                <a:latin typeface="Calibri Light"/>
              </a:rPr>
              <a:t> SUR CES 25 Dernières années, le pourcentage d’immigrés en France a progressé de 10 a 13%, soit un des taux les plus faibles d'Europe</a:t>
            </a:r>
            <a:br>
              <a:rPr sz="2800"/>
            </a:br>
            <a:br>
              <a:rPr sz="2800"/>
            </a:br>
            <a:r>
              <a:rPr b="1" i="1" lang="fr-FR" sz="2800" spc="-1" strike="noStrike" cap="all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« LA France N’a plus LES MOYENS  D’ACCUEILLIR les immigrés, car elle A DÉJÀ PRIS SA PART »</a:t>
            </a:r>
            <a:br>
              <a:rPr sz="2800"/>
            </a:br>
            <a:br>
              <a:rPr sz="2800"/>
            </a:br>
            <a:r>
              <a:rPr b="1" lang="fr-FR" sz="2800" spc="-1" strike="noStrike" cap="all">
                <a:solidFill>
                  <a:srgbClr val="00b050"/>
                </a:solidFill>
                <a:latin typeface="Wingdings 3"/>
              </a:rPr>
              <a:t></a:t>
            </a:r>
            <a:r>
              <a:rPr b="1" lang="fr-FR" sz="2800" spc="-1" strike="noStrike" cap="all">
                <a:solidFill>
                  <a:srgbClr val="00b050"/>
                </a:solidFill>
                <a:latin typeface="Calibri Light"/>
              </a:rPr>
              <a:t> </a:t>
            </a:r>
            <a:r>
              <a:rPr b="1" lang="fr-FR" sz="2600" spc="-1" strike="noStrike" cap="all">
                <a:solidFill>
                  <a:srgbClr val="00b050"/>
                </a:solidFill>
                <a:latin typeface="Calibri Light"/>
              </a:rPr>
              <a:t>La France prend en compte moins de 5% des demandes d’asile en Europe venant du proche et moyen orient, quand l’Allemagne en accueille presque 50% (et 5% des ukrainiens quand l’Allemagne en accueille 41%)</a:t>
            </a:r>
            <a:br>
              <a:rPr sz="2600"/>
            </a:br>
            <a:endParaRPr b="0" lang="en-US" sz="2600" spc="-1" strike="noStrike">
              <a:solidFill>
                <a:srgbClr val="000000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0" y="405360"/>
            <a:ext cx="11544840" cy="624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spcBef>
                <a:spcPts val="1800"/>
              </a:spcBef>
              <a:spcAft>
                <a:spcPts val="1199"/>
              </a:spcAft>
              <a:buNone/>
            </a:pPr>
            <a:r>
              <a:rPr b="1" i="1" lang="fr-FR" sz="2800" spc="-1" strike="noStrike" cap="all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« trop généreuse en protection sociale,  la France est devenue le pays le plus attractif d’europe »</a:t>
            </a:r>
            <a:br>
              <a:rPr sz="2800"/>
            </a:br>
            <a:r>
              <a:rPr b="1" lang="fr-FR" sz="1200" spc="-1" strike="noStrike" cap="all">
                <a:solidFill>
                  <a:srgbClr val="d9d9d9"/>
                </a:solidFill>
                <a:latin typeface="Calibri Light"/>
              </a:rPr>
              <a:t>,</a:t>
            </a:r>
            <a:br>
              <a:rPr sz="2800"/>
            </a:br>
            <a:r>
              <a:rPr b="1" lang="fr-FR" sz="2600" spc="-1" strike="noStrike" cap="all">
                <a:solidFill>
                  <a:srgbClr val="00b050"/>
                </a:solidFill>
                <a:latin typeface="Wingdings 3"/>
              </a:rPr>
              <a:t></a:t>
            </a:r>
            <a:r>
              <a:rPr b="1" lang="fr-FR" sz="2600" spc="-1" strike="noStrike" cap="all">
                <a:solidFill>
                  <a:srgbClr val="00b050"/>
                </a:solidFill>
                <a:latin typeface="Calibri Light"/>
              </a:rPr>
              <a:t> La France enregistre seulement 18% des demandes d’asile déposées dans toute l'Europe, soit exactement la proportion MINIMALE pour son poids démographique et économique en europe.</a:t>
            </a:r>
            <a:br>
              <a:rPr sz="2600"/>
            </a:br>
            <a:br>
              <a:rPr sz="2600"/>
            </a:br>
            <a:br>
              <a:rPr sz="2600"/>
            </a:br>
            <a:r>
              <a:rPr b="1" i="1" lang="fr-FR" sz="2800" spc="-1" strike="noStrike" cap="all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« l’IMMIGRATION COÛTE CHAQUE ANNÉE DES MILLIARDS D’EUROS À LA France »</a:t>
            </a:r>
            <a:br>
              <a:rPr sz="2800"/>
            </a:br>
            <a:r>
              <a:rPr b="1" i="1" lang="fr-FR" sz="1200" spc="-1" strike="noStrike" cap="all">
                <a:solidFill>
                  <a:srgbClr val="d9d9d9"/>
                </a:solidFill>
                <a:latin typeface="Calibri Light"/>
              </a:rPr>
              <a:t>,</a:t>
            </a:r>
            <a:br>
              <a:rPr sz="2800"/>
            </a:br>
            <a:r>
              <a:rPr b="1" lang="fr-FR" sz="2600" spc="-1" strike="noStrike" cap="all">
                <a:solidFill>
                  <a:srgbClr val="00b050"/>
                </a:solidFill>
                <a:latin typeface="Wingdings 3"/>
              </a:rPr>
              <a:t></a:t>
            </a:r>
            <a:r>
              <a:rPr b="1" lang="fr-FR" sz="2600" spc="-1" strike="noStrike" cap="all">
                <a:solidFill>
                  <a:srgbClr val="00b050"/>
                </a:solidFill>
                <a:latin typeface="Calibri Light"/>
              </a:rPr>
              <a:t> D’après l’OCDE, les migrants ONT un taux de chômage élevé, mais leur tranche d’âge majoritaire est active, productrice, consommatrice, cotisante. Résultat : un coût faible ou neutre pour les finances publiques.</a:t>
            </a:r>
            <a:br>
              <a:rPr sz="2600"/>
            </a:br>
            <a:br>
              <a:rPr sz="2600"/>
            </a:br>
            <a:br>
              <a:rPr sz="2600"/>
            </a:br>
            <a:r>
              <a:rPr b="1" i="1" lang="fr-FR" sz="1600" spc="-1" strike="noStrike" cap="all">
                <a:solidFill>
                  <a:srgbClr val="ffffff"/>
                </a:solidFill>
                <a:latin typeface="Calibri Light"/>
              </a:rPr>
              <a:t>Cf. Ana Damas de Matos, « Impact budgétaire de l’immigration dans les pays de l’OCDE depuis le milieu des années 2000 », OCDE, Rapport annuel 2021, chap. 4.</a:t>
            </a:r>
            <a:br>
              <a:rPr sz="2800"/>
            </a:br>
            <a:endParaRPr b="0" lang="en-US" sz="1600" spc="-1" strike="noStrike">
              <a:solidFill>
                <a:srgbClr val="000000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0" y="1218240"/>
            <a:ext cx="11619000" cy="5197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spcBef>
                <a:spcPts val="1199"/>
              </a:spcBef>
              <a:buNone/>
            </a:pPr>
            <a:r>
              <a:rPr b="1" i="1" lang="fr-FR" sz="2800" spc="-1" strike="noStrike" cap="all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« PLUSIEURS DÉMOCRATIES D’EUROPE MONTRENT LA VOIE, SUIVONS-LES EN REDUISANT L’IMMIGRATION» </a:t>
            </a:r>
            <a:r>
              <a:rPr b="1" i="1" lang="fr-FR" sz="2800" spc="-1" strike="noStrike" cap="all">
                <a:solidFill>
                  <a:srgbClr val="ff0000"/>
                </a:solidFill>
                <a:latin typeface="Calibri Light"/>
              </a:rPr>
              <a:t> </a:t>
            </a:r>
            <a:br>
              <a:rPr sz="2800"/>
            </a:br>
            <a:br>
              <a:rPr sz="2800"/>
            </a:br>
            <a:r>
              <a:rPr b="1" i="1" lang="fr-FR" sz="2600" spc="-1" strike="noStrike" cap="all">
                <a:solidFill>
                  <a:srgbClr val="00b050"/>
                </a:solidFill>
                <a:latin typeface="Calibri Light"/>
              </a:rPr>
              <a:t>1) DES PAYS n’assumant pas leur responsabilité (ex : le Danemark se défaussant de 14% de ses immigrés sur son voisin l'Allemagne)</a:t>
            </a:r>
            <a:br>
              <a:rPr sz="2600"/>
            </a:br>
            <a:br>
              <a:rPr sz="2600"/>
            </a:br>
            <a:r>
              <a:rPr b="1" i="1" lang="fr-FR" sz="2600" spc="-1" strike="noStrike" cap="all">
                <a:solidFill>
                  <a:srgbClr val="00b050"/>
                </a:solidFill>
                <a:latin typeface="Calibri Light"/>
              </a:rPr>
              <a:t>2) Des pays réduisant LES AIDES AU PRETEXTE QU’ELLES Bénéficient en majorité aux immigrés (comme l’Autriche, ou l’Italie qui a supprimé son RSA le 01/01/24 pour 1,2 millions d’italiens)</a:t>
            </a:r>
            <a:br>
              <a:rPr sz="2600"/>
            </a:br>
            <a:br>
              <a:rPr sz="2600"/>
            </a:br>
            <a:r>
              <a:rPr b="1" i="1" lang="fr-FR" sz="2600" spc="-1" strike="noStrike" cap="all">
                <a:solidFill>
                  <a:srgbClr val="00b050"/>
                </a:solidFill>
                <a:latin typeface="Calibri Light"/>
              </a:rPr>
              <a:t>3) Des propositions politiques déroutantes (ex : le Royaume-Uni voulant envoyer ses immigrés illégaux…au RWANDA)  </a:t>
            </a:r>
            <a:br>
              <a:rPr sz="2800"/>
            </a:br>
            <a:br>
              <a:rPr sz="2800"/>
            </a:br>
            <a:br>
              <a:rPr sz="2800"/>
            </a:br>
            <a:br>
              <a:rPr sz="2800"/>
            </a:br>
            <a:endParaRPr b="0" lang="en-US" sz="2600" spc="-1" strike="noStrike">
              <a:solidFill>
                <a:srgbClr val="000000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0" y="1973880"/>
            <a:ext cx="11840760" cy="5197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i="1" lang="fr-FR" sz="2800" spc="-1" strike="noStrike" cap="all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« NOUS SOMMES DANS UNE SITUATION DE SÉPARATISME MIGRATOIRE </a:t>
            </a:r>
            <a:r>
              <a:rPr b="1" lang="fr-FR" sz="2800" spc="-1" strike="noStrike" cap="all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»</a:t>
            </a:r>
            <a:br>
              <a:rPr sz="2800"/>
            </a:br>
            <a:br>
              <a:rPr sz="2800"/>
            </a:br>
            <a:r>
              <a:rPr b="1" lang="fr-FR" sz="2800" spc="-1" strike="noStrike" cap="all">
                <a:solidFill>
                  <a:srgbClr val="00b050"/>
                </a:solidFill>
                <a:latin typeface="Calibri Light"/>
              </a:rPr>
              <a:t>1) Les immigrés de 1</a:t>
            </a:r>
            <a:r>
              <a:rPr b="1" lang="fr-FR" sz="2800" spc="-1" strike="noStrike" baseline="30000" cap="all">
                <a:solidFill>
                  <a:srgbClr val="00b050"/>
                </a:solidFill>
                <a:latin typeface="Calibri Light"/>
              </a:rPr>
              <a:t>ère</a:t>
            </a:r>
            <a:r>
              <a:rPr b="1" lang="fr-FR" sz="2800" spc="-1" strike="noStrike" cap="all">
                <a:solidFill>
                  <a:srgbClr val="00b050"/>
                </a:solidFill>
                <a:latin typeface="Calibri Light"/>
              </a:rPr>
              <a:t> et 2</a:t>
            </a:r>
            <a:r>
              <a:rPr b="1" lang="fr-FR" sz="2800" spc="-1" strike="noStrike" baseline="30000" cap="all">
                <a:solidFill>
                  <a:srgbClr val="00b050"/>
                </a:solidFill>
                <a:latin typeface="Calibri Light"/>
              </a:rPr>
              <a:t>ème</a:t>
            </a:r>
            <a:r>
              <a:rPr b="1" lang="fr-FR" sz="2800" spc="-1" strike="noStrike" cap="all">
                <a:solidFill>
                  <a:srgbClr val="00b050"/>
                </a:solidFill>
                <a:latin typeface="Calibri Light"/>
              </a:rPr>
              <a:t> génération en France représentent 24% de la population adulte Française</a:t>
            </a:r>
            <a:br>
              <a:rPr sz="2800"/>
            </a:br>
            <a:br>
              <a:rPr sz="2800"/>
            </a:br>
            <a:r>
              <a:rPr b="1" lang="fr-FR" sz="2800" spc="-1" strike="noStrike" cap="all">
                <a:solidFill>
                  <a:srgbClr val="00b050"/>
                </a:solidFill>
                <a:latin typeface="Calibri Light"/>
              </a:rPr>
              <a:t>2) Si l’on remonte d’une génération, 31% de la population adulte en France est :</a:t>
            </a:r>
            <a:br>
              <a:rPr sz="2800"/>
            </a:br>
            <a:r>
              <a:rPr b="1" lang="fr-FR" sz="2800" spc="-1" strike="noStrike" cap="all">
                <a:solidFill>
                  <a:srgbClr val="00b050"/>
                </a:solidFill>
                <a:latin typeface="Calibri Light"/>
              </a:rPr>
              <a:t>- soit immigrée</a:t>
            </a:r>
            <a:br>
              <a:rPr sz="2800"/>
            </a:br>
            <a:r>
              <a:rPr b="1" lang="fr-FR" sz="2800" spc="-1" strike="noStrike" cap="all">
                <a:solidFill>
                  <a:srgbClr val="00b050"/>
                </a:solidFill>
                <a:latin typeface="Calibri Light"/>
              </a:rPr>
              <a:t>- soit née en France d’1 ou 2 parents immigrés</a:t>
            </a:r>
            <a:br>
              <a:rPr sz="2800"/>
            </a:br>
            <a:r>
              <a:rPr b="1" lang="fr-FR" sz="2800" spc="-1" strike="noStrike" cap="all">
                <a:solidFill>
                  <a:srgbClr val="00b050"/>
                </a:solidFill>
                <a:latin typeface="Calibri Light"/>
              </a:rPr>
              <a:t>- soit petit-enfant d’1, 2, 3 ou 4 parents immigrés</a:t>
            </a:r>
            <a:br>
              <a:rPr sz="2800"/>
            </a:br>
            <a:r>
              <a:rPr b="1" lang="fr-FR" sz="800" spc="-1" strike="noStrike" cap="all">
                <a:solidFill>
                  <a:srgbClr val="d9d9d9"/>
                </a:solidFill>
                <a:latin typeface="Calibri Light"/>
              </a:rPr>
              <a:t>f</a:t>
            </a:r>
            <a:br>
              <a:rPr sz="2800"/>
            </a:br>
            <a:r>
              <a:rPr b="1" lang="fr-FR" sz="800" spc="-1" strike="noStrike" cap="all">
                <a:solidFill>
                  <a:srgbClr val="d9d9d9"/>
                </a:solidFill>
                <a:latin typeface="Calibri Light"/>
              </a:rPr>
              <a:t>f</a:t>
            </a:r>
            <a:br>
              <a:rPr sz="2800"/>
            </a:br>
            <a:r>
              <a:rPr b="1" lang="fr-FR" sz="2400" spc="-1" strike="noStrike" cap="all">
                <a:solidFill>
                  <a:srgbClr val="7030a0"/>
                </a:solidFill>
                <a:latin typeface="Wingdings 3"/>
              </a:rPr>
              <a:t></a:t>
            </a:r>
            <a:r>
              <a:rPr b="1" lang="fr-FR" sz="2800" spc="-1" strike="noStrike" cap="all">
                <a:solidFill>
                  <a:srgbClr val="7030a0"/>
                </a:solidFill>
                <a:latin typeface="Calibri Light"/>
              </a:rPr>
              <a:t>l’impact des unions mixtes sur 3 générations font que les origines différentes ne se séparent pas, elles se rapprochent.</a:t>
            </a:r>
            <a:br>
              <a:rPr sz="2800"/>
            </a:br>
            <a:br>
              <a:rPr sz="2800"/>
            </a:br>
            <a:br>
              <a:rPr sz="2800"/>
            </a:br>
            <a:br>
              <a:rPr sz="2800"/>
            </a:br>
            <a:br>
              <a:rPr sz="2800"/>
            </a:br>
            <a:endParaRPr b="0" lang="en-US" sz="2800" spc="-1" strike="noStrike">
              <a:solidFill>
                <a:srgbClr val="000000"/>
              </a:solidFill>
              <a:latin typeface="Impac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Grand événement">
  <a:themeElements>
    <a:clrScheme name="Bleu 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Grand événement">
  <a:themeElements>
    <a:clrScheme name="Bleu 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Grand événement">
  <a:themeElements>
    <a:clrScheme name="Bleu 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392</TotalTime>
  <Application>LibreOffice/7.4.7.2$Windows_X86_64 LibreOffice_project/723314e595e8007d3cf785c16538505a1c878ca5</Application>
  <AppVersion>15.0000</AppVersion>
  <Words>578</Words>
  <Paragraphs>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2024-05-29T09:51:07Z</dcterms:created>
  <dc:creator>Julien BUSCH</dc:creator>
  <dc:description/>
  <dc:language>fr-FR</dc:language>
  <cp:lastModifiedBy>Claire DALABIRAS</cp:lastModifiedBy>
  <dcterms:modified xsi:type="dcterms:W3CDTF">2024-06-12T13:14:39Z</dcterms:modified>
  <cp:revision>58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6</vt:i4>
  </property>
</Properties>
</file>