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58" r:id="rId11"/>
    <p:sldId id="259" r:id="rId12"/>
    <p:sldId id="278" r:id="rId13"/>
    <p:sldId id="288" r:id="rId14"/>
    <p:sldId id="276" r:id="rId15"/>
    <p:sldId id="290" r:id="rId16"/>
    <p:sldId id="291" r:id="rId17"/>
    <p:sldId id="286" r:id="rId18"/>
    <p:sldId id="287" r:id="rId19"/>
    <p:sldId id="297" r:id="rId20"/>
    <p:sldId id="295" r:id="rId21"/>
    <p:sldId id="296" r:id="rId22"/>
    <p:sldId id="280" r:id="rId23"/>
    <p:sldId id="285" r:id="rId24"/>
    <p:sldId id="294" r:id="rId25"/>
    <p:sldId id="260" r:id="rId26"/>
    <p:sldId id="282" r:id="rId27"/>
    <p:sldId id="283" r:id="rId28"/>
    <p:sldId id="281" r:id="rId29"/>
    <p:sldId id="265" r:id="rId30"/>
    <p:sldId id="266" r:id="rId31"/>
    <p:sldId id="292" r:id="rId32"/>
    <p:sldId id="272" r:id="rId33"/>
    <p:sldId id="293" r:id="rId34"/>
    <p:sldId id="268" r:id="rId35"/>
    <p:sldId id="269" r:id="rId36"/>
    <p:sldId id="263" r:id="rId37"/>
    <p:sldId id="264" r:id="rId38"/>
    <p:sldId id="270" r:id="rId39"/>
    <p:sldId id="271" r:id="rId40"/>
    <p:sldId id="284" r:id="rId41"/>
  </p:sldIdLst>
  <p:sldSz cx="12193588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hebeni\ownCloud\CNB_2020_2021\Syndicats\PaysDeLoire\donn&#233;es%20st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congés'!$A$3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'RTT congés'!$B$3</c:f>
              <c:numCache>
                <c:formatCode>"€"#,##0_);[Red]\("€"#,##0\)</c:formatCode>
                <c:ptCount val="1"/>
                <c:pt idx="0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6-485B-B810-308B3B74FD82}"/>
            </c:ext>
          </c:extLst>
        </c:ser>
        <c:ser>
          <c:idx val="1"/>
          <c:order val="1"/>
          <c:tx>
            <c:strRef>
              <c:f>'RTT congés'!$A$4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'RTT congés'!$B$4</c:f>
              <c:numCache>
                <c:formatCode>"€"#,##0_);[Red]\("€"#,##0\)</c:formatCode>
                <c:ptCount val="1"/>
                <c:pt idx="0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6-485B-B810-308B3B74FD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25254479"/>
        <c:axId val="1625259471"/>
      </c:barChart>
      <c:catAx>
        <c:axId val="162525447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5259471"/>
        <c:crosses val="autoZero"/>
        <c:auto val="1"/>
        <c:lblAlgn val="ctr"/>
        <c:lblOffset val="100"/>
        <c:noMultiLvlLbl val="0"/>
      </c:catAx>
      <c:valAx>
        <c:axId val="1625259471"/>
        <c:scaling>
          <c:orientation val="minMax"/>
        </c:scaling>
        <c:delete val="1"/>
        <c:axPos val="l"/>
        <c:numFmt formatCode="&quot;€&quot;#,##0_);[Red]\(&quot;€&quot;#,##0\)" sourceLinked="1"/>
        <c:majorTickMark val="none"/>
        <c:minorTickMark val="none"/>
        <c:tickLblPos val="nextTo"/>
        <c:crossAx val="162525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413932633420822"/>
          <c:y val="3.4128051135107043E-2"/>
          <c:w val="0.37505468066491687"/>
          <c:h val="6.5650009042589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Rémunération nette mensuelle, enseignement supérieur,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ESR!$C$3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ESR!$B$4:$B$7</c:f>
              <c:strCache>
                <c:ptCount val="4"/>
                <c:pt idx="0">
                  <c:v>enseignant.e.s chercheur.euse.s</c:v>
                </c:pt>
                <c:pt idx="1">
                  <c:v>BIATSS</c:v>
                </c:pt>
                <c:pt idx="2">
                  <c:v>catégorie B</c:v>
                </c:pt>
                <c:pt idx="3">
                  <c:v>catégorie C</c:v>
                </c:pt>
              </c:strCache>
            </c:strRef>
          </c:cat>
          <c:val>
            <c:numRef>
              <c:f>ESR!$C$4:$C$7</c:f>
              <c:numCache>
                <c:formatCode>General</c:formatCode>
                <c:ptCount val="4"/>
                <c:pt idx="0">
                  <c:v>3758</c:v>
                </c:pt>
                <c:pt idx="1">
                  <c:v>2996</c:v>
                </c:pt>
                <c:pt idx="2">
                  <c:v>2040</c:v>
                </c:pt>
                <c:pt idx="3">
                  <c:v>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C-4F8F-AB82-B255341619AC}"/>
            </c:ext>
          </c:extLst>
        </c:ser>
        <c:ser>
          <c:idx val="1"/>
          <c:order val="1"/>
          <c:tx>
            <c:strRef>
              <c:f>ESR!$D$3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ESR!$B$4:$B$7</c:f>
              <c:strCache>
                <c:ptCount val="4"/>
                <c:pt idx="0">
                  <c:v>enseignant.e.s chercheur.euse.s</c:v>
                </c:pt>
                <c:pt idx="1">
                  <c:v>BIATSS</c:v>
                </c:pt>
                <c:pt idx="2">
                  <c:v>catégorie B</c:v>
                </c:pt>
                <c:pt idx="3">
                  <c:v>catégorie C</c:v>
                </c:pt>
              </c:strCache>
            </c:strRef>
          </c:cat>
          <c:val>
            <c:numRef>
              <c:f>ESR!$D$4:$D$7</c:f>
              <c:numCache>
                <c:formatCode>General</c:formatCode>
                <c:ptCount val="4"/>
                <c:pt idx="0">
                  <c:v>3370</c:v>
                </c:pt>
                <c:pt idx="1">
                  <c:v>2775</c:v>
                </c:pt>
                <c:pt idx="2">
                  <c:v>1654</c:v>
                </c:pt>
                <c:pt idx="3">
                  <c:v>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C-4F8F-AB82-B255341619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25251983"/>
        <c:axId val="1625261135"/>
      </c:barChart>
      <c:catAx>
        <c:axId val="1625251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5261135"/>
        <c:crosses val="autoZero"/>
        <c:auto val="1"/>
        <c:lblAlgn val="ctr"/>
        <c:lblOffset val="100"/>
        <c:noMultiLvlLbl val="0"/>
      </c:catAx>
      <c:valAx>
        <c:axId val="16252611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525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Quelques primes versées aux enseignantes chercheuses et enseignants chercheurs,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ESR!$B$16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ESR!$A$17:$A$19</c:f>
              <c:strCache>
                <c:ptCount val="3"/>
                <c:pt idx="0">
                  <c:v>PEDR</c:v>
                </c:pt>
                <c:pt idx="1">
                  <c:v>PRP</c:v>
                </c:pt>
                <c:pt idx="2">
                  <c:v>PA-PCA</c:v>
                </c:pt>
              </c:strCache>
            </c:strRef>
          </c:cat>
          <c:val>
            <c:numRef>
              <c:f>ESR!$B$17:$B$19</c:f>
              <c:numCache>
                <c:formatCode>General</c:formatCode>
                <c:ptCount val="3"/>
                <c:pt idx="0">
                  <c:v>4915</c:v>
                </c:pt>
                <c:pt idx="1">
                  <c:v>1430</c:v>
                </c:pt>
                <c:pt idx="2">
                  <c:v>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5-45E1-B053-001076DD6F87}"/>
            </c:ext>
          </c:extLst>
        </c:ser>
        <c:ser>
          <c:idx val="1"/>
          <c:order val="1"/>
          <c:tx>
            <c:strRef>
              <c:f>ESR!$C$16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ESR!$A$17:$A$19</c:f>
              <c:strCache>
                <c:ptCount val="3"/>
                <c:pt idx="0">
                  <c:v>PEDR</c:v>
                </c:pt>
                <c:pt idx="1">
                  <c:v>PRP</c:v>
                </c:pt>
                <c:pt idx="2">
                  <c:v>PA-PCA</c:v>
                </c:pt>
              </c:strCache>
            </c:strRef>
          </c:cat>
          <c:val>
            <c:numRef>
              <c:f>ESR!$C$17:$C$19</c:f>
              <c:numCache>
                <c:formatCode>General</c:formatCode>
                <c:ptCount val="3"/>
                <c:pt idx="0">
                  <c:v>4648</c:v>
                </c:pt>
                <c:pt idx="1">
                  <c:v>1449</c:v>
                </c:pt>
                <c:pt idx="2">
                  <c:v>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5-45E1-B053-001076DD6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2071599"/>
        <c:axId val="1572074927"/>
      </c:barChart>
      <c:catAx>
        <c:axId val="157207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2074927"/>
        <c:crosses val="autoZero"/>
        <c:auto val="1"/>
        <c:lblAlgn val="ctr"/>
        <c:lblOffset val="100"/>
        <c:noMultiLvlLbl val="0"/>
      </c:catAx>
      <c:valAx>
        <c:axId val="157207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207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Service hebdomadaire moyen des enseignant.e.s du 2nd degré, 2019-2020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'HS ens 2D'!$A$3</c:f>
              <c:strCache>
                <c:ptCount val="1"/>
                <c:pt idx="0">
                  <c:v>service hebdomadaire total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'HS ens 2D'!$B$1:$C$2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'HS ens 2D'!$B$3:$C$3</c:f>
              <c:numCache>
                <c:formatCode>General</c:formatCode>
                <c:ptCount val="2"/>
                <c:pt idx="0">
                  <c:v>18.8</c:v>
                </c:pt>
                <c:pt idx="1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0-47EB-9B15-0A5DCA15D92C}"/>
            </c:ext>
          </c:extLst>
        </c:ser>
        <c:ser>
          <c:idx val="1"/>
          <c:order val="1"/>
          <c:tx>
            <c:strRef>
              <c:f>'HS ens 2D'!$A$4</c:f>
              <c:strCache>
                <c:ptCount val="1"/>
                <c:pt idx="0">
                  <c:v>dont HSA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'HS ens 2D'!$B$1:$C$2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'HS ens 2D'!$B$4:$C$4</c:f>
              <c:numCache>
                <c:formatCode>General</c:formatCode>
                <c:ptCount val="2"/>
                <c:pt idx="0">
                  <c:v>1.8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0-47EB-9B15-0A5DCA15D9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626250879"/>
        <c:axId val="1626249631"/>
      </c:barChart>
      <c:catAx>
        <c:axId val="162625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49631"/>
        <c:crosses val="autoZero"/>
        <c:auto val="1"/>
        <c:lblAlgn val="ctr"/>
        <c:lblOffset val="100"/>
        <c:noMultiLvlLbl val="0"/>
      </c:catAx>
      <c:valAx>
        <c:axId val="162624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5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Pourcentage d'</a:t>
            </a:r>
            <a:r>
              <a:rPr lang="fr-FR" dirty="0" err="1"/>
              <a:t>enseignant.e.s</a:t>
            </a:r>
            <a:r>
              <a:rPr lang="fr-FR" dirty="0"/>
              <a:t> du 2</a:t>
            </a:r>
            <a:r>
              <a:rPr lang="fr-FR" baseline="30000" dirty="0"/>
              <a:t>nd</a:t>
            </a:r>
            <a:r>
              <a:rPr lang="fr-FR" baseline="0" dirty="0"/>
              <a:t> degré</a:t>
            </a:r>
            <a:r>
              <a:rPr lang="fr-FR" dirty="0"/>
              <a:t> réalisant en 2019-2020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'HS ens 2D'!$A$9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'HS ens 2D'!$B$7:$C$8</c:f>
              <c:strCache>
                <c:ptCount val="2"/>
                <c:pt idx="0">
                  <c:v>au moins une HSA</c:v>
                </c:pt>
                <c:pt idx="1">
                  <c:v>au moins 2 HSA</c:v>
                </c:pt>
              </c:strCache>
            </c:strRef>
          </c:cat>
          <c:val>
            <c:numRef>
              <c:f>'HS ens 2D'!$B$9:$C$9</c:f>
              <c:numCache>
                <c:formatCode>General</c:formatCode>
                <c:ptCount val="2"/>
                <c:pt idx="0">
                  <c:v>74.2</c:v>
                </c:pt>
                <c:pt idx="1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B-4FE7-B66F-D6C3F86FC9F9}"/>
            </c:ext>
          </c:extLst>
        </c:ser>
        <c:ser>
          <c:idx val="1"/>
          <c:order val="1"/>
          <c:tx>
            <c:strRef>
              <c:f>'HS ens 2D'!$A$10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'HS ens 2D'!$B$7:$C$8</c:f>
              <c:strCache>
                <c:ptCount val="2"/>
                <c:pt idx="0">
                  <c:v>au moins une HSA</c:v>
                </c:pt>
                <c:pt idx="1">
                  <c:v>au moins 2 HSA</c:v>
                </c:pt>
              </c:strCache>
            </c:strRef>
          </c:cat>
          <c:val>
            <c:numRef>
              <c:f>'HS ens 2D'!$B$10:$C$10</c:f>
              <c:numCache>
                <c:formatCode>General</c:formatCode>
                <c:ptCount val="2"/>
                <c:pt idx="0">
                  <c:v>65.5</c:v>
                </c:pt>
                <c:pt idx="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B-4FE7-B66F-D6C3F86FC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0216175"/>
        <c:axId val="1760224079"/>
      </c:barChart>
      <c:catAx>
        <c:axId val="1760216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224079"/>
        <c:crosses val="autoZero"/>
        <c:auto val="1"/>
        <c:lblAlgn val="ctr"/>
        <c:lblOffset val="100"/>
        <c:noMultiLvlLbl val="0"/>
      </c:catAx>
      <c:valAx>
        <c:axId val="1760224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21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Professeur.e.s</a:t>
            </a:r>
            <a:r>
              <a:rPr lang="fr-FR" dirty="0"/>
              <a:t> des écoles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Feuil3!$B$9</c:f>
              <c:strCache>
                <c:ptCount val="1"/>
                <c:pt idx="0">
                  <c:v>% de femmes parmi les promouvables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Feuil3!$C$8:$D$8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Feuil3!$C$9:$D$9</c:f>
              <c:numCache>
                <c:formatCode>General</c:formatCode>
                <c:ptCount val="2"/>
                <c:pt idx="0">
                  <c:v>83.9</c:v>
                </c:pt>
                <c:pt idx="1">
                  <c:v>83.4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AE-4EF8-BE3E-0B95A3F01A87}"/>
            </c:ext>
          </c:extLst>
        </c:ser>
        <c:ser>
          <c:idx val="1"/>
          <c:order val="1"/>
          <c:tx>
            <c:strRef>
              <c:f>Feuil3!$B$10</c:f>
              <c:strCache>
                <c:ptCount val="1"/>
                <c:pt idx="0">
                  <c:v>% de femmes parmi les promu.e.s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Feuil3!$C$8:$D$8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Feuil3!$C$10:$D$10</c:f>
              <c:numCache>
                <c:formatCode>General</c:formatCode>
                <c:ptCount val="2"/>
                <c:pt idx="0">
                  <c:v>77.3</c:v>
                </c:pt>
                <c:pt idx="1">
                  <c:v>82.4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AE-4EF8-BE3E-0B95A3F01A8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60204527"/>
        <c:axId val="1760217839"/>
      </c:lineChart>
      <c:catAx>
        <c:axId val="176020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217839"/>
        <c:crosses val="autoZero"/>
        <c:auto val="1"/>
        <c:lblAlgn val="ctr"/>
        <c:lblOffset val="100"/>
        <c:noMultiLvlLbl val="0"/>
      </c:catAx>
      <c:valAx>
        <c:axId val="176021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20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Agrégé.e.s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Feuil3!$G$9</c:f>
              <c:strCache>
                <c:ptCount val="1"/>
                <c:pt idx="0">
                  <c:v>% de femmes parmi les promouvables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Feuil3!$H$8:$I$8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Feuil3!$H$9:$I$9</c:f>
              <c:numCache>
                <c:formatCode>General</c:formatCode>
                <c:ptCount val="2"/>
                <c:pt idx="0">
                  <c:v>51.6</c:v>
                </c:pt>
                <c:pt idx="1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5-4AEA-8EEA-8B1A94BD3F47}"/>
            </c:ext>
          </c:extLst>
        </c:ser>
        <c:ser>
          <c:idx val="1"/>
          <c:order val="1"/>
          <c:tx>
            <c:strRef>
              <c:f>Feuil3!$G$10</c:f>
              <c:strCache>
                <c:ptCount val="1"/>
                <c:pt idx="0">
                  <c:v>% de femmes parmi les promu.e.s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Feuil3!$H$8:$I$8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Feuil3!$H$10:$I$10</c:f>
              <c:numCache>
                <c:formatCode>General</c:formatCode>
                <c:ptCount val="2"/>
                <c:pt idx="0">
                  <c:v>50.7</c:v>
                </c:pt>
                <c:pt idx="1">
                  <c:v>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5-4AEA-8EEA-8B1A94BD3F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6226335"/>
        <c:axId val="1626227999"/>
      </c:lineChart>
      <c:catAx>
        <c:axId val="162622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27999"/>
        <c:crosses val="autoZero"/>
        <c:auto val="1"/>
        <c:lblAlgn val="ctr"/>
        <c:lblOffset val="100"/>
        <c:noMultiLvlLbl val="0"/>
      </c:catAx>
      <c:valAx>
        <c:axId val="162622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2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Certifié.e.s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Feuil3!$B$15</c:f>
              <c:strCache>
                <c:ptCount val="1"/>
                <c:pt idx="0">
                  <c:v>% de femmes parmi les promouvables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Feuil3!$C$14:$D$14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Feuil3!$C$15:$D$15</c:f>
              <c:numCache>
                <c:formatCode>General</c:formatCode>
                <c:ptCount val="2"/>
                <c:pt idx="0">
                  <c:v>65.099999999999994</c:v>
                </c:pt>
                <c:pt idx="1">
                  <c:v>63.2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97-4E70-8AFE-627F959A82F4}"/>
            </c:ext>
          </c:extLst>
        </c:ser>
        <c:ser>
          <c:idx val="1"/>
          <c:order val="1"/>
          <c:tx>
            <c:strRef>
              <c:f>Feuil3!$B$16</c:f>
              <c:strCache>
                <c:ptCount val="1"/>
                <c:pt idx="0">
                  <c:v>% de femmes parmi les promu.e.s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Feuil3!$C$14:$D$14</c:f>
              <c:numCache>
                <c:formatCode>General</c:formatCode>
                <c:ptCount val="2"/>
                <c:pt idx="0">
                  <c:v>2016</c:v>
                </c:pt>
                <c:pt idx="1">
                  <c:v>2019</c:v>
                </c:pt>
              </c:numCache>
            </c:numRef>
          </c:cat>
          <c:val>
            <c:numRef>
              <c:f>Feuil3!$C$16:$D$16</c:f>
              <c:numCache>
                <c:formatCode>General</c:formatCode>
                <c:ptCount val="2"/>
                <c:pt idx="0">
                  <c:v>61.7</c:v>
                </c:pt>
                <c:pt idx="1">
                  <c:v>62.9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97-4E70-8AFE-627F959A82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6227167"/>
        <c:axId val="1626242143"/>
      </c:lineChart>
      <c:catAx>
        <c:axId val="16262271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42143"/>
        <c:crosses val="autoZero"/>
        <c:auto val="1"/>
        <c:lblAlgn val="ctr"/>
        <c:lblOffset val="100"/>
        <c:noMultiLvlLbl val="0"/>
      </c:catAx>
      <c:valAx>
        <c:axId val="162624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22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48F35-03A7-44F9-9112-133A7D79625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297AC44-2FB3-4980-85CD-E262D8A236DB}">
      <dgm:prSet phldrT="[Texte]"/>
      <dgm:spPr/>
      <dgm:t>
        <a:bodyPr/>
        <a:lstStyle/>
        <a:p>
          <a:r>
            <a:rPr lang="fr-FR" dirty="0"/>
            <a:t>Axes de l’accord 2018</a:t>
          </a:r>
        </a:p>
      </dgm:t>
    </dgm:pt>
    <dgm:pt modelId="{CB035545-1E0D-472A-AF15-51C528B740B7}" type="parTrans" cxnId="{F056688B-11CB-4CEA-A8CE-F8B42EB80836}">
      <dgm:prSet/>
      <dgm:spPr/>
      <dgm:t>
        <a:bodyPr/>
        <a:lstStyle/>
        <a:p>
          <a:endParaRPr lang="fr-FR"/>
        </a:p>
      </dgm:t>
    </dgm:pt>
    <dgm:pt modelId="{2AF96537-85C5-47AF-A4CA-EC6D8753E9D1}" type="sibTrans" cxnId="{F056688B-11CB-4CEA-A8CE-F8B42EB80836}">
      <dgm:prSet/>
      <dgm:spPr/>
      <dgm:t>
        <a:bodyPr/>
        <a:lstStyle/>
        <a:p>
          <a:endParaRPr lang="fr-FR"/>
        </a:p>
      </dgm:t>
    </dgm:pt>
    <dgm:pt modelId="{8245DDD1-D45C-4632-9897-0FC6136C9664}">
      <dgm:prSet phldrT="[Texte]"/>
      <dgm:spPr/>
      <dgm:t>
        <a:bodyPr/>
        <a:lstStyle/>
        <a:p>
          <a:r>
            <a:rPr lang="fr-FR" dirty="0"/>
            <a:t>Renforcer la gouvernance des politiques d’égalité</a:t>
          </a:r>
        </a:p>
      </dgm:t>
    </dgm:pt>
    <dgm:pt modelId="{B45399A8-684E-449A-B7C5-CB6EDC789FC2}" type="parTrans" cxnId="{CC2CDEAE-0FA4-42A1-841B-48BD8166E5AF}">
      <dgm:prSet/>
      <dgm:spPr/>
      <dgm:t>
        <a:bodyPr/>
        <a:lstStyle/>
        <a:p>
          <a:endParaRPr lang="fr-FR"/>
        </a:p>
      </dgm:t>
    </dgm:pt>
    <dgm:pt modelId="{EFAB80F3-4314-45F1-99FB-89D1D0292C0B}" type="sibTrans" cxnId="{CC2CDEAE-0FA4-42A1-841B-48BD8166E5AF}">
      <dgm:prSet/>
      <dgm:spPr/>
      <dgm:t>
        <a:bodyPr/>
        <a:lstStyle/>
        <a:p>
          <a:endParaRPr lang="fr-FR"/>
        </a:p>
      </dgm:t>
    </dgm:pt>
    <dgm:pt modelId="{B4C6F030-1B18-4C62-9A55-B9CEA3C271A0}">
      <dgm:prSet phldrT="[Texte]"/>
      <dgm:spPr/>
      <dgm:t>
        <a:bodyPr/>
        <a:lstStyle/>
        <a:p>
          <a:r>
            <a:rPr lang="fr-FR" dirty="0"/>
            <a:t>Créer les conditions d’égal accès aux métiers et responsabilités</a:t>
          </a:r>
        </a:p>
      </dgm:t>
    </dgm:pt>
    <dgm:pt modelId="{21D43289-3D4F-4C26-977B-5CC1D2934EBD}" type="parTrans" cxnId="{292BFB3F-CCBD-4B33-BF3F-000DAC3F23EA}">
      <dgm:prSet/>
      <dgm:spPr/>
      <dgm:t>
        <a:bodyPr/>
        <a:lstStyle/>
        <a:p>
          <a:endParaRPr lang="fr-FR"/>
        </a:p>
      </dgm:t>
    </dgm:pt>
    <dgm:pt modelId="{6F8909DA-17F4-4F00-89D2-4B231F316EF9}" type="sibTrans" cxnId="{292BFB3F-CCBD-4B33-BF3F-000DAC3F23EA}">
      <dgm:prSet/>
      <dgm:spPr/>
      <dgm:t>
        <a:bodyPr/>
        <a:lstStyle/>
        <a:p>
          <a:endParaRPr lang="fr-FR"/>
        </a:p>
      </dgm:t>
    </dgm:pt>
    <dgm:pt modelId="{E6A701E8-DAD9-46DD-B2D5-03CFA4886695}">
      <dgm:prSet phldrT="[Texte]"/>
      <dgm:spPr/>
      <dgm:t>
        <a:bodyPr/>
        <a:lstStyle/>
        <a:p>
          <a:r>
            <a:rPr lang="fr-FR" dirty="0"/>
            <a:t>Supprimer les situations d’écarts de rémunération et de carrière</a:t>
          </a:r>
        </a:p>
      </dgm:t>
    </dgm:pt>
    <dgm:pt modelId="{C16749DF-AD68-4F55-A9FB-33C0CD851B52}" type="parTrans" cxnId="{ACAD40BD-9AA6-417C-AEDD-71E6F03D1A31}">
      <dgm:prSet/>
      <dgm:spPr/>
      <dgm:t>
        <a:bodyPr/>
        <a:lstStyle/>
        <a:p>
          <a:endParaRPr lang="fr-FR"/>
        </a:p>
      </dgm:t>
    </dgm:pt>
    <dgm:pt modelId="{21CB5656-64B5-4B9F-921B-10C88D6CC6C5}" type="sibTrans" cxnId="{ACAD40BD-9AA6-417C-AEDD-71E6F03D1A31}">
      <dgm:prSet/>
      <dgm:spPr/>
      <dgm:t>
        <a:bodyPr/>
        <a:lstStyle/>
        <a:p>
          <a:endParaRPr lang="fr-FR"/>
        </a:p>
      </dgm:t>
    </dgm:pt>
    <dgm:pt modelId="{E9114383-F5A9-42F6-AAB2-8B5C64123863}">
      <dgm:prSet phldrT="[Texte]"/>
      <dgm:spPr/>
      <dgm:t>
        <a:bodyPr/>
        <a:lstStyle/>
        <a:p>
          <a:r>
            <a:rPr lang="fr-FR" dirty="0"/>
            <a:t>Mieux accompagner les situations de grossesse, la parentalité, l’articulation vie pro/perso</a:t>
          </a:r>
        </a:p>
      </dgm:t>
    </dgm:pt>
    <dgm:pt modelId="{11DF397F-3536-4B52-87CB-420F55A52CD4}" type="parTrans" cxnId="{4A329031-44B0-4EF5-A22E-5F53B72FFAE2}">
      <dgm:prSet/>
      <dgm:spPr/>
      <dgm:t>
        <a:bodyPr/>
        <a:lstStyle/>
        <a:p>
          <a:endParaRPr lang="fr-FR"/>
        </a:p>
      </dgm:t>
    </dgm:pt>
    <dgm:pt modelId="{F88AAE75-E318-49D9-A7B4-AF5A1DFCCC15}" type="sibTrans" cxnId="{4A329031-44B0-4EF5-A22E-5F53B72FFAE2}">
      <dgm:prSet/>
      <dgm:spPr/>
      <dgm:t>
        <a:bodyPr/>
        <a:lstStyle/>
        <a:p>
          <a:endParaRPr lang="fr-FR"/>
        </a:p>
      </dgm:t>
    </dgm:pt>
    <dgm:pt modelId="{B6EF80D5-7CF5-4832-BEE8-FE76361AA653}">
      <dgm:prSet/>
      <dgm:spPr/>
      <dgm:t>
        <a:bodyPr/>
        <a:lstStyle/>
        <a:p>
          <a:r>
            <a:rPr lang="fr-FR" dirty="0"/>
            <a:t>Renforcer la prévention et la lutte contre les violences sexuelles, le harcèlement et les agissements sexistes</a:t>
          </a:r>
        </a:p>
      </dgm:t>
    </dgm:pt>
    <dgm:pt modelId="{81D36C1F-EBCF-4165-9072-789CC84707BD}" type="parTrans" cxnId="{CF6FF767-69D6-49D8-9E83-FC148B90209C}">
      <dgm:prSet/>
      <dgm:spPr/>
      <dgm:t>
        <a:bodyPr/>
        <a:lstStyle/>
        <a:p>
          <a:endParaRPr lang="fr-FR"/>
        </a:p>
      </dgm:t>
    </dgm:pt>
    <dgm:pt modelId="{3B3E3DBD-7C98-4127-85DF-07240794E211}" type="sibTrans" cxnId="{CF6FF767-69D6-49D8-9E83-FC148B90209C}">
      <dgm:prSet/>
      <dgm:spPr/>
      <dgm:t>
        <a:bodyPr/>
        <a:lstStyle/>
        <a:p>
          <a:endParaRPr lang="fr-FR"/>
        </a:p>
      </dgm:t>
    </dgm:pt>
    <dgm:pt modelId="{8EE0D02E-112A-4031-8272-710AD41EEF32}" type="pres">
      <dgm:prSet presAssocID="{78948F35-03A7-44F9-9112-133A7D7962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C84A11-6FAF-4F32-9A1A-453277D63F5A}" type="pres">
      <dgm:prSet presAssocID="{4297AC44-2FB3-4980-85CD-E262D8A236DB}" presName="centerShape" presStyleLbl="node0" presStyleIdx="0" presStyleCnt="1"/>
      <dgm:spPr/>
    </dgm:pt>
    <dgm:pt modelId="{E21F01EF-1BDD-4D5C-8622-27168071BA83}" type="pres">
      <dgm:prSet presAssocID="{B45399A8-684E-449A-B7C5-CB6EDC789FC2}" presName="parTrans" presStyleLbl="sibTrans2D1" presStyleIdx="0" presStyleCnt="5"/>
      <dgm:spPr/>
    </dgm:pt>
    <dgm:pt modelId="{6985A8DF-054D-4324-A599-326ECCCCFB63}" type="pres">
      <dgm:prSet presAssocID="{B45399A8-684E-449A-B7C5-CB6EDC789FC2}" presName="connectorText" presStyleLbl="sibTrans2D1" presStyleIdx="0" presStyleCnt="5"/>
      <dgm:spPr/>
    </dgm:pt>
    <dgm:pt modelId="{C351436A-A3AA-43C1-9FF1-6CBF940D25FB}" type="pres">
      <dgm:prSet presAssocID="{8245DDD1-D45C-4632-9897-0FC6136C9664}" presName="node" presStyleLbl="node1" presStyleIdx="0" presStyleCnt="5" custScaleX="180829" custRadScaleRad="101588">
        <dgm:presLayoutVars>
          <dgm:bulletEnabled val="1"/>
        </dgm:presLayoutVars>
      </dgm:prSet>
      <dgm:spPr/>
    </dgm:pt>
    <dgm:pt modelId="{5BFC64D9-A6E8-4542-8919-18F62CC2FD2A}" type="pres">
      <dgm:prSet presAssocID="{21D43289-3D4F-4C26-977B-5CC1D2934EBD}" presName="parTrans" presStyleLbl="sibTrans2D1" presStyleIdx="1" presStyleCnt="5"/>
      <dgm:spPr/>
    </dgm:pt>
    <dgm:pt modelId="{6571ED44-FA25-4F21-B7C8-7085D5573DAB}" type="pres">
      <dgm:prSet presAssocID="{21D43289-3D4F-4C26-977B-5CC1D2934EBD}" presName="connectorText" presStyleLbl="sibTrans2D1" presStyleIdx="1" presStyleCnt="5"/>
      <dgm:spPr/>
    </dgm:pt>
    <dgm:pt modelId="{C6C803E6-3C55-444C-8AD2-EBB7D5FD2DCE}" type="pres">
      <dgm:prSet presAssocID="{B4C6F030-1B18-4C62-9A55-B9CEA3C271A0}" presName="node" presStyleLbl="node1" presStyleIdx="1" presStyleCnt="5" custScaleX="209066" custRadScaleRad="138237" custRadScaleInc="23901">
        <dgm:presLayoutVars>
          <dgm:bulletEnabled val="1"/>
        </dgm:presLayoutVars>
      </dgm:prSet>
      <dgm:spPr/>
    </dgm:pt>
    <dgm:pt modelId="{B1EE7B21-D7C2-41F7-889C-5D41EA01AC8E}" type="pres">
      <dgm:prSet presAssocID="{C16749DF-AD68-4F55-A9FB-33C0CD851B52}" presName="parTrans" presStyleLbl="sibTrans2D1" presStyleIdx="2" presStyleCnt="5"/>
      <dgm:spPr/>
    </dgm:pt>
    <dgm:pt modelId="{7EF3A39E-83B6-4CD0-A848-045AD2EA95DD}" type="pres">
      <dgm:prSet presAssocID="{C16749DF-AD68-4F55-A9FB-33C0CD851B52}" presName="connectorText" presStyleLbl="sibTrans2D1" presStyleIdx="2" presStyleCnt="5"/>
      <dgm:spPr/>
    </dgm:pt>
    <dgm:pt modelId="{87480F6F-B79F-488C-A20C-56B98D0CA0A5}" type="pres">
      <dgm:prSet presAssocID="{E6A701E8-DAD9-46DD-B2D5-03CFA4886695}" presName="node" presStyleLbl="node1" presStyleIdx="2" presStyleCnt="5" custScaleX="217451" custRadScaleRad="121187" custRadScaleInc="-39860">
        <dgm:presLayoutVars>
          <dgm:bulletEnabled val="1"/>
        </dgm:presLayoutVars>
      </dgm:prSet>
      <dgm:spPr/>
    </dgm:pt>
    <dgm:pt modelId="{4563CDF0-84EA-4E58-A865-13A9D09F3E0F}" type="pres">
      <dgm:prSet presAssocID="{11DF397F-3536-4B52-87CB-420F55A52CD4}" presName="parTrans" presStyleLbl="sibTrans2D1" presStyleIdx="3" presStyleCnt="5"/>
      <dgm:spPr/>
    </dgm:pt>
    <dgm:pt modelId="{C5321051-D5F0-4E71-8025-24187C58CBF2}" type="pres">
      <dgm:prSet presAssocID="{11DF397F-3536-4B52-87CB-420F55A52CD4}" presName="connectorText" presStyleLbl="sibTrans2D1" presStyleIdx="3" presStyleCnt="5"/>
      <dgm:spPr/>
    </dgm:pt>
    <dgm:pt modelId="{3C151E22-7CD5-4A26-9DB9-79A64231DF85}" type="pres">
      <dgm:prSet presAssocID="{E9114383-F5A9-42F6-AAB2-8B5C64123863}" presName="node" presStyleLbl="node1" presStyleIdx="3" presStyleCnt="5" custScaleX="248600" custRadScaleRad="141122" custRadScaleInc="55011">
        <dgm:presLayoutVars>
          <dgm:bulletEnabled val="1"/>
        </dgm:presLayoutVars>
      </dgm:prSet>
      <dgm:spPr/>
    </dgm:pt>
    <dgm:pt modelId="{2B65B54A-25C0-4A6E-B1CB-4124D8AD3C3F}" type="pres">
      <dgm:prSet presAssocID="{81D36C1F-EBCF-4165-9072-789CC84707BD}" presName="parTrans" presStyleLbl="sibTrans2D1" presStyleIdx="4" presStyleCnt="5"/>
      <dgm:spPr/>
    </dgm:pt>
    <dgm:pt modelId="{4B000BE8-251B-4E3D-B773-838B40242115}" type="pres">
      <dgm:prSet presAssocID="{81D36C1F-EBCF-4165-9072-789CC84707BD}" presName="connectorText" presStyleLbl="sibTrans2D1" presStyleIdx="4" presStyleCnt="5"/>
      <dgm:spPr/>
    </dgm:pt>
    <dgm:pt modelId="{96C8756F-BA18-4A6B-B9C9-3190E6855803}" type="pres">
      <dgm:prSet presAssocID="{B6EF80D5-7CF5-4832-BEE8-FE76361AA653}" presName="node" presStyleLbl="node1" presStyleIdx="4" presStyleCnt="5" custScaleX="242450" custScaleY="121629" custRadScaleRad="150095" custRadScaleInc="-1326">
        <dgm:presLayoutVars>
          <dgm:bulletEnabled val="1"/>
        </dgm:presLayoutVars>
      </dgm:prSet>
      <dgm:spPr/>
    </dgm:pt>
  </dgm:ptLst>
  <dgm:cxnLst>
    <dgm:cxn modelId="{B358ED15-69EB-4C54-831C-623B0D37D4FB}" type="presOf" srcId="{C16749DF-AD68-4F55-A9FB-33C0CD851B52}" destId="{7EF3A39E-83B6-4CD0-A848-045AD2EA95DD}" srcOrd="1" destOrd="0" presId="urn:microsoft.com/office/officeart/2005/8/layout/radial5"/>
    <dgm:cxn modelId="{1BE1DD21-B867-4513-A3F8-3F6319154EFE}" type="presOf" srcId="{8245DDD1-D45C-4632-9897-0FC6136C9664}" destId="{C351436A-A3AA-43C1-9FF1-6CBF940D25FB}" srcOrd="0" destOrd="0" presId="urn:microsoft.com/office/officeart/2005/8/layout/radial5"/>
    <dgm:cxn modelId="{9EA02D2A-092C-4CE7-8748-4B089B5308A3}" type="presOf" srcId="{E9114383-F5A9-42F6-AAB2-8B5C64123863}" destId="{3C151E22-7CD5-4A26-9DB9-79A64231DF85}" srcOrd="0" destOrd="0" presId="urn:microsoft.com/office/officeart/2005/8/layout/radial5"/>
    <dgm:cxn modelId="{4A329031-44B0-4EF5-A22E-5F53B72FFAE2}" srcId="{4297AC44-2FB3-4980-85CD-E262D8A236DB}" destId="{E9114383-F5A9-42F6-AAB2-8B5C64123863}" srcOrd="3" destOrd="0" parTransId="{11DF397F-3536-4B52-87CB-420F55A52CD4}" sibTransId="{F88AAE75-E318-49D9-A7B4-AF5A1DFCCC15}"/>
    <dgm:cxn modelId="{D0C78033-CDD5-4409-894C-5088ED4A437B}" type="presOf" srcId="{81D36C1F-EBCF-4165-9072-789CC84707BD}" destId="{2B65B54A-25C0-4A6E-B1CB-4124D8AD3C3F}" srcOrd="0" destOrd="0" presId="urn:microsoft.com/office/officeart/2005/8/layout/radial5"/>
    <dgm:cxn modelId="{6508C836-C49C-4A17-A15F-746BF149C7AA}" type="presOf" srcId="{B45399A8-684E-449A-B7C5-CB6EDC789FC2}" destId="{E21F01EF-1BDD-4D5C-8622-27168071BA83}" srcOrd="0" destOrd="0" presId="urn:microsoft.com/office/officeart/2005/8/layout/radial5"/>
    <dgm:cxn modelId="{292BFB3F-CCBD-4B33-BF3F-000DAC3F23EA}" srcId="{4297AC44-2FB3-4980-85CD-E262D8A236DB}" destId="{B4C6F030-1B18-4C62-9A55-B9CEA3C271A0}" srcOrd="1" destOrd="0" parTransId="{21D43289-3D4F-4C26-977B-5CC1D2934EBD}" sibTransId="{6F8909DA-17F4-4F00-89D2-4B231F316EF9}"/>
    <dgm:cxn modelId="{8ACB8141-A57A-474A-884A-27606EEEEBA7}" type="presOf" srcId="{21D43289-3D4F-4C26-977B-5CC1D2934EBD}" destId="{6571ED44-FA25-4F21-B7C8-7085D5573DAB}" srcOrd="1" destOrd="0" presId="urn:microsoft.com/office/officeart/2005/8/layout/radial5"/>
    <dgm:cxn modelId="{97CA1945-AE60-4884-A8DC-2EEC2AA712F4}" type="presOf" srcId="{21D43289-3D4F-4C26-977B-5CC1D2934EBD}" destId="{5BFC64D9-A6E8-4542-8919-18F62CC2FD2A}" srcOrd="0" destOrd="0" presId="urn:microsoft.com/office/officeart/2005/8/layout/radial5"/>
    <dgm:cxn modelId="{CF6FF767-69D6-49D8-9E83-FC148B90209C}" srcId="{4297AC44-2FB3-4980-85CD-E262D8A236DB}" destId="{B6EF80D5-7CF5-4832-BEE8-FE76361AA653}" srcOrd="4" destOrd="0" parTransId="{81D36C1F-EBCF-4165-9072-789CC84707BD}" sibTransId="{3B3E3DBD-7C98-4127-85DF-07240794E211}"/>
    <dgm:cxn modelId="{80E15669-81CF-4FFA-B8DB-30D00BC5AF89}" type="presOf" srcId="{B6EF80D5-7CF5-4832-BEE8-FE76361AA653}" destId="{96C8756F-BA18-4A6B-B9C9-3190E6855803}" srcOrd="0" destOrd="0" presId="urn:microsoft.com/office/officeart/2005/8/layout/radial5"/>
    <dgm:cxn modelId="{F2E8BE69-26BD-4736-B87C-6BB5E33C709E}" type="presOf" srcId="{11DF397F-3536-4B52-87CB-420F55A52CD4}" destId="{4563CDF0-84EA-4E58-A865-13A9D09F3E0F}" srcOrd="0" destOrd="0" presId="urn:microsoft.com/office/officeart/2005/8/layout/radial5"/>
    <dgm:cxn modelId="{F056688B-11CB-4CEA-A8CE-F8B42EB80836}" srcId="{78948F35-03A7-44F9-9112-133A7D796258}" destId="{4297AC44-2FB3-4980-85CD-E262D8A236DB}" srcOrd="0" destOrd="0" parTransId="{CB035545-1E0D-472A-AF15-51C528B740B7}" sibTransId="{2AF96537-85C5-47AF-A4CA-EC6D8753E9D1}"/>
    <dgm:cxn modelId="{74A7DC96-A084-4E2C-88C6-DA1E80F177CD}" type="presOf" srcId="{B4C6F030-1B18-4C62-9A55-B9CEA3C271A0}" destId="{C6C803E6-3C55-444C-8AD2-EBB7D5FD2DCE}" srcOrd="0" destOrd="0" presId="urn:microsoft.com/office/officeart/2005/8/layout/radial5"/>
    <dgm:cxn modelId="{9975D9A6-7CEA-4197-A025-6735FDAD1ACC}" type="presOf" srcId="{11DF397F-3536-4B52-87CB-420F55A52CD4}" destId="{C5321051-D5F0-4E71-8025-24187C58CBF2}" srcOrd="1" destOrd="0" presId="urn:microsoft.com/office/officeart/2005/8/layout/radial5"/>
    <dgm:cxn modelId="{7229F7A6-972E-4ADB-B02F-2D256795DA89}" type="presOf" srcId="{81D36C1F-EBCF-4165-9072-789CC84707BD}" destId="{4B000BE8-251B-4E3D-B773-838B40242115}" srcOrd="1" destOrd="0" presId="urn:microsoft.com/office/officeart/2005/8/layout/radial5"/>
    <dgm:cxn modelId="{CC2CDEAE-0FA4-42A1-841B-48BD8166E5AF}" srcId="{4297AC44-2FB3-4980-85CD-E262D8A236DB}" destId="{8245DDD1-D45C-4632-9897-0FC6136C9664}" srcOrd="0" destOrd="0" parTransId="{B45399A8-684E-449A-B7C5-CB6EDC789FC2}" sibTransId="{EFAB80F3-4314-45F1-99FB-89D1D0292C0B}"/>
    <dgm:cxn modelId="{ACAD40BD-9AA6-417C-AEDD-71E6F03D1A31}" srcId="{4297AC44-2FB3-4980-85CD-E262D8A236DB}" destId="{E6A701E8-DAD9-46DD-B2D5-03CFA4886695}" srcOrd="2" destOrd="0" parTransId="{C16749DF-AD68-4F55-A9FB-33C0CD851B52}" sibTransId="{21CB5656-64B5-4B9F-921B-10C88D6CC6C5}"/>
    <dgm:cxn modelId="{708E8BC7-AFE1-4F15-B65F-8FED3FB024E8}" type="presOf" srcId="{78948F35-03A7-44F9-9112-133A7D796258}" destId="{8EE0D02E-112A-4031-8272-710AD41EEF32}" srcOrd="0" destOrd="0" presId="urn:microsoft.com/office/officeart/2005/8/layout/radial5"/>
    <dgm:cxn modelId="{C09B2CD8-91AC-4CA0-8C99-99E5606C1BA5}" type="presOf" srcId="{B45399A8-684E-449A-B7C5-CB6EDC789FC2}" destId="{6985A8DF-054D-4324-A599-326ECCCCFB63}" srcOrd="1" destOrd="0" presId="urn:microsoft.com/office/officeart/2005/8/layout/radial5"/>
    <dgm:cxn modelId="{5AB313E3-9062-4330-BD65-2FF46308AB8D}" type="presOf" srcId="{E6A701E8-DAD9-46DD-B2D5-03CFA4886695}" destId="{87480F6F-B79F-488C-A20C-56B98D0CA0A5}" srcOrd="0" destOrd="0" presId="urn:microsoft.com/office/officeart/2005/8/layout/radial5"/>
    <dgm:cxn modelId="{FF362BE4-4E0B-42FB-B211-429AD0FE21D2}" type="presOf" srcId="{4297AC44-2FB3-4980-85CD-E262D8A236DB}" destId="{87C84A11-6FAF-4F32-9A1A-453277D63F5A}" srcOrd="0" destOrd="0" presId="urn:microsoft.com/office/officeart/2005/8/layout/radial5"/>
    <dgm:cxn modelId="{FD78B0F6-8DE7-4078-8A4B-08EB0AEE7D41}" type="presOf" srcId="{C16749DF-AD68-4F55-A9FB-33C0CD851B52}" destId="{B1EE7B21-D7C2-41F7-889C-5D41EA01AC8E}" srcOrd="0" destOrd="0" presId="urn:microsoft.com/office/officeart/2005/8/layout/radial5"/>
    <dgm:cxn modelId="{7D8E7312-D580-45F2-83A0-413FAF091F0D}" type="presParOf" srcId="{8EE0D02E-112A-4031-8272-710AD41EEF32}" destId="{87C84A11-6FAF-4F32-9A1A-453277D63F5A}" srcOrd="0" destOrd="0" presId="urn:microsoft.com/office/officeart/2005/8/layout/radial5"/>
    <dgm:cxn modelId="{B6BB0401-8F7C-4F60-86B9-B0ABBCA302EE}" type="presParOf" srcId="{8EE0D02E-112A-4031-8272-710AD41EEF32}" destId="{E21F01EF-1BDD-4D5C-8622-27168071BA83}" srcOrd="1" destOrd="0" presId="urn:microsoft.com/office/officeart/2005/8/layout/radial5"/>
    <dgm:cxn modelId="{8DCCDDA1-E787-4940-A88F-55A826F7CDE0}" type="presParOf" srcId="{E21F01EF-1BDD-4D5C-8622-27168071BA83}" destId="{6985A8DF-054D-4324-A599-326ECCCCFB63}" srcOrd="0" destOrd="0" presId="urn:microsoft.com/office/officeart/2005/8/layout/radial5"/>
    <dgm:cxn modelId="{057F381B-A6B6-4CB3-8C9D-1CB8EBF815C8}" type="presParOf" srcId="{8EE0D02E-112A-4031-8272-710AD41EEF32}" destId="{C351436A-A3AA-43C1-9FF1-6CBF940D25FB}" srcOrd="2" destOrd="0" presId="urn:microsoft.com/office/officeart/2005/8/layout/radial5"/>
    <dgm:cxn modelId="{19684DBF-D065-40F2-A494-0B7CF7D38ED1}" type="presParOf" srcId="{8EE0D02E-112A-4031-8272-710AD41EEF32}" destId="{5BFC64D9-A6E8-4542-8919-18F62CC2FD2A}" srcOrd="3" destOrd="0" presId="urn:microsoft.com/office/officeart/2005/8/layout/radial5"/>
    <dgm:cxn modelId="{357C056F-CE67-4AE3-BBC8-0556DE59B564}" type="presParOf" srcId="{5BFC64D9-A6E8-4542-8919-18F62CC2FD2A}" destId="{6571ED44-FA25-4F21-B7C8-7085D5573DAB}" srcOrd="0" destOrd="0" presId="urn:microsoft.com/office/officeart/2005/8/layout/radial5"/>
    <dgm:cxn modelId="{9885DC9A-1205-4259-A698-E574CA5A1743}" type="presParOf" srcId="{8EE0D02E-112A-4031-8272-710AD41EEF32}" destId="{C6C803E6-3C55-444C-8AD2-EBB7D5FD2DCE}" srcOrd="4" destOrd="0" presId="urn:microsoft.com/office/officeart/2005/8/layout/radial5"/>
    <dgm:cxn modelId="{AC2B5832-A329-481D-8DA7-58AFF7961405}" type="presParOf" srcId="{8EE0D02E-112A-4031-8272-710AD41EEF32}" destId="{B1EE7B21-D7C2-41F7-889C-5D41EA01AC8E}" srcOrd="5" destOrd="0" presId="urn:microsoft.com/office/officeart/2005/8/layout/radial5"/>
    <dgm:cxn modelId="{D076B956-35DA-44BA-B88C-A17D71B5BB1F}" type="presParOf" srcId="{B1EE7B21-D7C2-41F7-889C-5D41EA01AC8E}" destId="{7EF3A39E-83B6-4CD0-A848-045AD2EA95DD}" srcOrd="0" destOrd="0" presId="urn:microsoft.com/office/officeart/2005/8/layout/radial5"/>
    <dgm:cxn modelId="{EC3F30EE-8840-4096-922A-A5CE29D3D08C}" type="presParOf" srcId="{8EE0D02E-112A-4031-8272-710AD41EEF32}" destId="{87480F6F-B79F-488C-A20C-56B98D0CA0A5}" srcOrd="6" destOrd="0" presId="urn:microsoft.com/office/officeart/2005/8/layout/radial5"/>
    <dgm:cxn modelId="{00DA17DC-382C-490D-8227-330F8A81DC96}" type="presParOf" srcId="{8EE0D02E-112A-4031-8272-710AD41EEF32}" destId="{4563CDF0-84EA-4E58-A865-13A9D09F3E0F}" srcOrd="7" destOrd="0" presId="urn:microsoft.com/office/officeart/2005/8/layout/radial5"/>
    <dgm:cxn modelId="{39A6201E-E437-46C3-8873-95263DBDDE72}" type="presParOf" srcId="{4563CDF0-84EA-4E58-A865-13A9D09F3E0F}" destId="{C5321051-D5F0-4E71-8025-24187C58CBF2}" srcOrd="0" destOrd="0" presId="urn:microsoft.com/office/officeart/2005/8/layout/radial5"/>
    <dgm:cxn modelId="{44C8230A-A8F2-4694-BD8A-E2EE127917C4}" type="presParOf" srcId="{8EE0D02E-112A-4031-8272-710AD41EEF32}" destId="{3C151E22-7CD5-4A26-9DB9-79A64231DF85}" srcOrd="8" destOrd="0" presId="urn:microsoft.com/office/officeart/2005/8/layout/radial5"/>
    <dgm:cxn modelId="{2DEEE024-D332-4479-BBE3-B61F4DEA5B60}" type="presParOf" srcId="{8EE0D02E-112A-4031-8272-710AD41EEF32}" destId="{2B65B54A-25C0-4A6E-B1CB-4124D8AD3C3F}" srcOrd="9" destOrd="0" presId="urn:microsoft.com/office/officeart/2005/8/layout/radial5"/>
    <dgm:cxn modelId="{F343DF29-1E12-4790-9B76-AAA21F058F2E}" type="presParOf" srcId="{2B65B54A-25C0-4A6E-B1CB-4124D8AD3C3F}" destId="{4B000BE8-251B-4E3D-B773-838B40242115}" srcOrd="0" destOrd="0" presId="urn:microsoft.com/office/officeart/2005/8/layout/radial5"/>
    <dgm:cxn modelId="{A9E8E34D-9C50-44CC-8C5C-41251465BDBD}" type="presParOf" srcId="{8EE0D02E-112A-4031-8272-710AD41EEF32}" destId="{96C8756F-BA18-4A6B-B9C9-3190E685580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4A11-6FAF-4F32-9A1A-453277D63F5A}">
      <dsp:nvSpPr>
        <dsp:cNvPr id="0" name=""/>
        <dsp:cNvSpPr/>
      </dsp:nvSpPr>
      <dsp:spPr>
        <a:xfrm>
          <a:off x="4731013" y="2453021"/>
          <a:ext cx="1748722" cy="1748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Axes de l’accord 2018</a:t>
          </a:r>
        </a:p>
      </dsp:txBody>
      <dsp:txXfrm>
        <a:off x="4987107" y="2709115"/>
        <a:ext cx="1236534" cy="1236534"/>
      </dsp:txXfrm>
    </dsp:sp>
    <dsp:sp modelId="{E21F01EF-1BDD-4D5C-8622-27168071BA83}">
      <dsp:nvSpPr>
        <dsp:cNvPr id="0" name=""/>
        <dsp:cNvSpPr/>
      </dsp:nvSpPr>
      <dsp:spPr>
        <a:xfrm rot="16200000">
          <a:off x="5418735" y="1814153"/>
          <a:ext cx="373278" cy="59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474727" y="1989058"/>
        <a:ext cx="261295" cy="356739"/>
      </dsp:txXfrm>
    </dsp:sp>
    <dsp:sp modelId="{C351436A-A3AA-43C1-9FF1-6CBF940D25FB}">
      <dsp:nvSpPr>
        <dsp:cNvPr id="0" name=""/>
        <dsp:cNvSpPr/>
      </dsp:nvSpPr>
      <dsp:spPr>
        <a:xfrm>
          <a:off x="4024276" y="0"/>
          <a:ext cx="3162197" cy="1748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Renforcer la gouvernance des politiques d’égalité</a:t>
          </a:r>
        </a:p>
      </dsp:txBody>
      <dsp:txXfrm>
        <a:off x="4487369" y="256094"/>
        <a:ext cx="2236011" cy="1236534"/>
      </dsp:txXfrm>
    </dsp:sp>
    <dsp:sp modelId="{5BFC64D9-A6E8-4542-8919-18F62CC2FD2A}">
      <dsp:nvSpPr>
        <dsp:cNvPr id="0" name=""/>
        <dsp:cNvSpPr/>
      </dsp:nvSpPr>
      <dsp:spPr>
        <a:xfrm rot="21036262">
          <a:off x="6630663" y="2827036"/>
          <a:ext cx="403799" cy="59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631476" y="2955837"/>
        <a:ext cx="282659" cy="356739"/>
      </dsp:txXfrm>
    </dsp:sp>
    <dsp:sp modelId="{C6C803E6-3C55-444C-8AD2-EBB7D5FD2DCE}">
      <dsp:nvSpPr>
        <dsp:cNvPr id="0" name=""/>
        <dsp:cNvSpPr/>
      </dsp:nvSpPr>
      <dsp:spPr>
        <a:xfrm>
          <a:off x="7119218" y="1900045"/>
          <a:ext cx="3655984" cy="17487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Créer les conditions d’égal accès aux métiers et responsabilités</a:t>
          </a:r>
        </a:p>
      </dsp:txBody>
      <dsp:txXfrm>
        <a:off x="7654624" y="2156139"/>
        <a:ext cx="2585172" cy="1236534"/>
      </dsp:txXfrm>
    </dsp:sp>
    <dsp:sp modelId="{B1EE7B21-D7C2-41F7-889C-5D41EA01AC8E}">
      <dsp:nvSpPr>
        <dsp:cNvPr id="0" name=""/>
        <dsp:cNvSpPr/>
      </dsp:nvSpPr>
      <dsp:spPr>
        <a:xfrm rot="2379024">
          <a:off x="6375848" y="3865628"/>
          <a:ext cx="475399" cy="59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392253" y="3939038"/>
        <a:ext cx="332779" cy="356739"/>
      </dsp:txXfrm>
    </dsp:sp>
    <dsp:sp modelId="{87480F6F-B79F-488C-A20C-56B98D0CA0A5}">
      <dsp:nvSpPr>
        <dsp:cNvPr id="0" name=""/>
        <dsp:cNvSpPr/>
      </dsp:nvSpPr>
      <dsp:spPr>
        <a:xfrm>
          <a:off x="5990436" y="4347860"/>
          <a:ext cx="3802614" cy="17487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Supprimer les situations d’écarts de rémunération et de carrière</a:t>
          </a:r>
        </a:p>
      </dsp:txBody>
      <dsp:txXfrm>
        <a:off x="6547316" y="4603954"/>
        <a:ext cx="2688854" cy="1236534"/>
      </dsp:txXfrm>
    </dsp:sp>
    <dsp:sp modelId="{4563CDF0-84EA-4E58-A865-13A9D09F3E0F}">
      <dsp:nvSpPr>
        <dsp:cNvPr id="0" name=""/>
        <dsp:cNvSpPr/>
      </dsp:nvSpPr>
      <dsp:spPr>
        <a:xfrm rot="8748238">
          <a:off x="4052899" y="3860843"/>
          <a:ext cx="659781" cy="59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215850" y="3929632"/>
        <a:ext cx="481412" cy="356739"/>
      </dsp:txXfrm>
    </dsp:sp>
    <dsp:sp modelId="{3C151E22-7CD5-4A26-9DB9-79A64231DF85}">
      <dsp:nvSpPr>
        <dsp:cNvPr id="0" name=""/>
        <dsp:cNvSpPr/>
      </dsp:nvSpPr>
      <dsp:spPr>
        <a:xfrm>
          <a:off x="571558" y="4396491"/>
          <a:ext cx="4347324" cy="17487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Mieux accompagner les situations de grossesse, la parentalité, l’articulation vie pro/perso</a:t>
          </a:r>
        </a:p>
      </dsp:txBody>
      <dsp:txXfrm>
        <a:off x="1208209" y="4652585"/>
        <a:ext cx="3074022" cy="1236534"/>
      </dsp:txXfrm>
    </dsp:sp>
    <dsp:sp modelId="{2B65B54A-25C0-4A6E-B1CB-4124D8AD3C3F}">
      <dsp:nvSpPr>
        <dsp:cNvPr id="0" name=""/>
        <dsp:cNvSpPr/>
      </dsp:nvSpPr>
      <dsp:spPr>
        <a:xfrm rot="11857498">
          <a:off x="4114910" y="2632658"/>
          <a:ext cx="478921" cy="59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255214" y="2773322"/>
        <a:ext cx="335245" cy="356739"/>
      </dsp:txXfrm>
    </dsp:sp>
    <dsp:sp modelId="{96C8756F-BA18-4A6B-B9C9-3190E6855803}">
      <dsp:nvSpPr>
        <dsp:cNvPr id="0" name=""/>
        <dsp:cNvSpPr/>
      </dsp:nvSpPr>
      <dsp:spPr>
        <a:xfrm>
          <a:off x="0" y="1156572"/>
          <a:ext cx="4239777" cy="21269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Renforcer la prévention et la lutte contre les violences sexuelles, le harcèlement et les agissements sexistes</a:t>
          </a:r>
        </a:p>
      </dsp:txBody>
      <dsp:txXfrm>
        <a:off x="620901" y="1468057"/>
        <a:ext cx="2997975" cy="1503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15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5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5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PlaceHolder 13"/>
          <p:cNvSpPr>
            <a:spLocks noGrp="1"/>
          </p:cNvSpPr>
          <p:nvPr>
            <p:ph type="title"/>
          </p:nvPr>
        </p:nvSpPr>
        <p:spPr>
          <a:xfrm>
            <a:off x="1374840" y="1111680"/>
            <a:ext cx="7679520" cy="132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10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10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15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15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20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20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25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25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6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30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30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2" name="PlaceHolder 13"/>
          <p:cNvSpPr>
            <a:spLocks noGrp="1"/>
          </p:cNvSpPr>
          <p:nvPr>
            <p:ph type="title"/>
          </p:nvPr>
        </p:nvSpPr>
        <p:spPr>
          <a:xfrm>
            <a:off x="1374840" y="1111680"/>
            <a:ext cx="7679520" cy="132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1"/>
          <p:cNvGrpSpPr/>
          <p:nvPr/>
        </p:nvGrpSpPr>
        <p:grpSpPr>
          <a:xfrm>
            <a:off x="8070120" y="3541680"/>
            <a:ext cx="4121280" cy="3961440"/>
            <a:chOff x="8070120" y="3541680"/>
            <a:chExt cx="4121280" cy="3961440"/>
          </a:xfrm>
        </p:grpSpPr>
        <p:sp>
          <p:nvSpPr>
            <p:cNvPr id="351" name="CustomShape 2"/>
            <p:cNvSpPr/>
            <p:nvPr/>
          </p:nvSpPr>
          <p:spPr>
            <a:xfrm rot="9208200" flipH="1">
              <a:off x="8799840" y="5535360"/>
              <a:ext cx="671760" cy="165204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3"/>
            <p:cNvSpPr/>
            <p:nvPr/>
          </p:nvSpPr>
          <p:spPr>
            <a:xfrm rot="9208200" flipH="1">
              <a:off x="10326600" y="4396320"/>
              <a:ext cx="1216440" cy="299232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4"/>
            <p:cNvSpPr/>
            <p:nvPr/>
          </p:nvSpPr>
          <p:spPr>
            <a:xfrm rot="9208200" flipH="1">
              <a:off x="9883800" y="5764680"/>
              <a:ext cx="565920" cy="139356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5"/>
            <p:cNvSpPr/>
            <p:nvPr/>
          </p:nvSpPr>
          <p:spPr>
            <a:xfrm rot="9208200" flipH="1">
              <a:off x="8227440" y="6287400"/>
              <a:ext cx="317880" cy="78300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6"/>
            <p:cNvSpPr/>
            <p:nvPr/>
          </p:nvSpPr>
          <p:spPr>
            <a:xfrm>
              <a:off x="11006280" y="3541680"/>
              <a:ext cx="1185120" cy="26452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6" name="Group 7"/>
          <p:cNvGrpSpPr/>
          <p:nvPr/>
        </p:nvGrpSpPr>
        <p:grpSpPr>
          <a:xfrm>
            <a:off x="720" y="-368280"/>
            <a:ext cx="3040920" cy="1924560"/>
            <a:chOff x="720" y="-368280"/>
            <a:chExt cx="3040920" cy="1924560"/>
          </a:xfrm>
        </p:grpSpPr>
        <p:sp>
          <p:nvSpPr>
            <p:cNvPr id="357" name="CustomShape 8"/>
            <p:cNvSpPr/>
            <p:nvPr/>
          </p:nvSpPr>
          <p:spPr>
            <a:xfrm rot="20008800" flipH="1">
              <a:off x="1917720" y="-153000"/>
              <a:ext cx="287640" cy="731160"/>
            </a:xfrm>
            <a:prstGeom prst="flowChartManualInput">
              <a:avLst/>
            </a:prstGeom>
            <a:solidFill>
              <a:srgbClr val="3796B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9"/>
            <p:cNvSpPr/>
            <p:nvPr/>
          </p:nvSpPr>
          <p:spPr>
            <a:xfrm rot="20008800" flipH="1">
              <a:off x="335520" y="-278280"/>
              <a:ext cx="611280" cy="1547640"/>
            </a:xfrm>
            <a:prstGeom prst="flowChartManualInput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10"/>
            <p:cNvSpPr/>
            <p:nvPr/>
          </p:nvSpPr>
          <p:spPr>
            <a:xfrm rot="20008800" flipH="1">
              <a:off x="1254600" y="-304200"/>
              <a:ext cx="710280" cy="1796400"/>
            </a:xfrm>
            <a:prstGeom prst="flowChartManualInput">
              <a:avLst/>
            </a:prstGeom>
            <a:solidFill>
              <a:srgbClr val="81D1E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11"/>
            <p:cNvSpPr/>
            <p:nvPr/>
          </p:nvSpPr>
          <p:spPr>
            <a:xfrm rot="20008800" flipH="1">
              <a:off x="2552760" y="-171360"/>
              <a:ext cx="323280" cy="817200"/>
            </a:xfrm>
            <a:prstGeom prst="flowChartManualInput">
              <a:avLst/>
            </a:pr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12"/>
            <p:cNvSpPr/>
            <p:nvPr/>
          </p:nvSpPr>
          <p:spPr>
            <a:xfrm rot="10800000">
              <a:off x="720" y="38880"/>
              <a:ext cx="534240" cy="1228680"/>
            </a:xfrm>
            <a:custGeom>
              <a:avLst/>
              <a:gdLst/>
              <a:ahLst/>
              <a:cxnLst/>
              <a:rect l="l" t="t" r="r" b="b"/>
              <a:pathLst>
                <a:path w="37596" h="8486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2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6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ction-publique.gouv.fr/rapport-2019-sur-legalite-professionnelle-dans-la-fonction-publique" TargetMode="External"/><Relationship Id="rId7" Type="http://schemas.openxmlformats.org/officeDocument/2006/relationships/hyperlink" Target="https://www.fonction-publique.gouv.fr/rapport-de-yannick-lhorty-sur-discriminations-dans-lacces-a-lemploi-publi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www.cairn.info/revue-francaise-d-administration-publique-2015-1-page-45.htm" TargetMode="External"/><Relationship Id="rId5" Type="http://schemas.openxmlformats.org/officeDocument/2006/relationships/hyperlink" Target="https://www.education.gouv.fr/bilan-social-du-ministere-de-l-education-nationale-de-la-jeunesse-et-des-sports-2019-2020-308115" TargetMode="External"/><Relationship Id="rId4" Type="http://schemas.openxmlformats.org/officeDocument/2006/relationships/hyperlink" Target="https://www.enseignementsup-recherche.gouv.fr/cid156207/www.enseignementsup-recherche.gouv.fr/cid156207/bilan-social-2018-2019-enseignement-superieur-et-recherche.html#effectif_recherch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nseurdesdroits.fr/sites/default/files/atoms/files/ddd_gui_20130301_discrimination_emploi_femm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www.fonction-publique.gouv.fr/files/files/publications/rapportsmissionnes/Rapport-La-force-de-l-egalite.pdf" TargetMode="External"/><Relationship Id="rId5" Type="http://schemas.openxmlformats.org/officeDocument/2006/relationships/hyperlink" Target="https://www.egalite-femmeshommes.gouv.fr/wp-content/uploads/2016/11/GUIDE_EGALITE_SYSTEMES_DE_CLASSIFICATIONS-V2-bat-Vfinale.pdf" TargetMode="External"/><Relationship Id="rId4" Type="http://schemas.openxmlformats.org/officeDocument/2006/relationships/hyperlink" Target="https://www.cairn.info/revue-regards-croises-sur-l-economie-2014-2-page-121.ht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CodeArticle.do?cidTexte=LEGITEXT000006070302&amp;idArticle=LEGIARTI000006362725&amp;dateTexte=&amp;categorieLien=ci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0050470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0" y="0"/>
            <a:ext cx="12193200" cy="6857640"/>
          </a:xfrm>
          <a:prstGeom prst="rect">
            <a:avLst/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1" name="Image 400"/>
          <p:cNvPicPr/>
          <p:nvPr/>
        </p:nvPicPr>
        <p:blipFill>
          <a:blip r:embed="rId2"/>
          <a:stretch/>
        </p:blipFill>
        <p:spPr>
          <a:xfrm>
            <a:off x="2058480" y="35640"/>
            <a:ext cx="818028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3C6B6-8794-4DB0-8ED9-2CEBFFF1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2" y="134280"/>
            <a:ext cx="9116009" cy="1144800"/>
          </a:xfrm>
        </p:spPr>
        <p:txBody>
          <a:bodyPr/>
          <a:lstStyle/>
          <a:p>
            <a:pPr algn="ctr"/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  <a:cs typeface="+mn-cs"/>
              </a:rPr>
              <a:t>Un coup d’œil aux inégalités de rémunération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BEAD1C1C-F1C1-4BB4-9C85-B42870674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789373"/>
              </p:ext>
            </p:extLst>
          </p:nvPr>
        </p:nvGraphicFramePr>
        <p:xfrm>
          <a:off x="1192502" y="1642089"/>
          <a:ext cx="7643588" cy="43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37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3C6B6-8794-4DB0-8ED9-2CEBFFF1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2" y="134280"/>
            <a:ext cx="9116009" cy="1144800"/>
          </a:xfrm>
        </p:spPr>
        <p:txBody>
          <a:bodyPr/>
          <a:lstStyle/>
          <a:p>
            <a:pPr algn="ctr"/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  <a:cs typeface="+mn-cs"/>
              </a:rPr>
              <a:t>Un coup d’œil aux inégalités de rémunération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4D2F654-DD56-4B88-89A9-EAD5F2074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218503"/>
              </p:ext>
            </p:extLst>
          </p:nvPr>
        </p:nvGraphicFramePr>
        <p:xfrm>
          <a:off x="3014552" y="1429967"/>
          <a:ext cx="6586648" cy="44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15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margaret maruani&quot;">
            <a:extLst>
              <a:ext uri="{FF2B5EF4-FFF2-40B4-BE49-F238E27FC236}">
                <a16:creationId xmlns:a16="http://schemas.microsoft.com/office/drawing/2014/main" id="{3A882A4A-E6B1-4E3E-BADD-FBAF1774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9" y="2843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séverine lemière&quot;">
            <a:extLst>
              <a:ext uri="{FF2B5EF4-FFF2-40B4-BE49-F238E27FC236}">
                <a16:creationId xmlns:a16="http://schemas.microsoft.com/office/drawing/2014/main" id="{D92A5E0A-0A19-4429-AB68-019E5BE86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r="6863"/>
          <a:stretch/>
        </p:blipFill>
        <p:spPr bwMode="auto">
          <a:xfrm>
            <a:off x="7595117" y="4176078"/>
            <a:ext cx="2743200" cy="22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catherine marry&quot;">
            <a:extLst>
              <a:ext uri="{FF2B5EF4-FFF2-40B4-BE49-F238E27FC236}">
                <a16:creationId xmlns:a16="http://schemas.microsoft.com/office/drawing/2014/main" id="{B363FFC0-787A-48DA-B06D-DA7095567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r="27175"/>
          <a:stretch/>
        </p:blipFill>
        <p:spPr bwMode="auto">
          <a:xfrm>
            <a:off x="4865153" y="3048776"/>
            <a:ext cx="3247054" cy="25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jacqueline laufer&quot;">
            <a:extLst>
              <a:ext uri="{FF2B5EF4-FFF2-40B4-BE49-F238E27FC236}">
                <a16:creationId xmlns:a16="http://schemas.microsoft.com/office/drawing/2014/main" id="{E60E4C52-F404-4673-B984-48E70EFAF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8594"/>
          <a:stretch/>
        </p:blipFill>
        <p:spPr bwMode="auto">
          <a:xfrm>
            <a:off x="2323322" y="1608994"/>
            <a:ext cx="2841597" cy="23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3C6B6-8794-4DB0-8ED9-2CEBFFF1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2" y="134280"/>
            <a:ext cx="9116009" cy="1144800"/>
          </a:xfrm>
        </p:spPr>
        <p:txBody>
          <a:bodyPr/>
          <a:lstStyle/>
          <a:p>
            <a:pPr algn="ctr"/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  <a:cs typeface="+mn-cs"/>
              </a:rPr>
              <a:t>Chef, vous avez dit cheffe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B37E58-8734-4638-9781-2BF0CA16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54" y="1064308"/>
            <a:ext cx="8779001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3C6B6-8794-4DB0-8ED9-2CEBFFF1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2" y="134280"/>
            <a:ext cx="9116009" cy="1144800"/>
          </a:xfrm>
        </p:spPr>
        <p:txBody>
          <a:bodyPr/>
          <a:lstStyle/>
          <a:p>
            <a:pPr algn="ctr"/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  <a:cs typeface="+mn-cs"/>
              </a:rPr>
              <a:t>Chef, vous avez dit cheffe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BF045B-DB0E-4D19-B5E4-317053387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35237"/>
              </p:ext>
            </p:extLst>
          </p:nvPr>
        </p:nvGraphicFramePr>
        <p:xfrm>
          <a:off x="849087" y="1279079"/>
          <a:ext cx="9041363" cy="433795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85652">
                  <a:extLst>
                    <a:ext uri="{9D8B030D-6E8A-4147-A177-3AD203B41FA5}">
                      <a16:colId xmlns:a16="http://schemas.microsoft.com/office/drawing/2014/main" val="2846052925"/>
                    </a:ext>
                  </a:extLst>
                </a:gridCol>
                <a:gridCol w="1785237">
                  <a:extLst>
                    <a:ext uri="{9D8B030D-6E8A-4147-A177-3AD203B41FA5}">
                      <a16:colId xmlns:a16="http://schemas.microsoft.com/office/drawing/2014/main" val="2249091490"/>
                    </a:ext>
                  </a:extLst>
                </a:gridCol>
                <a:gridCol w="1785237">
                  <a:extLst>
                    <a:ext uri="{9D8B030D-6E8A-4147-A177-3AD203B41FA5}">
                      <a16:colId xmlns:a16="http://schemas.microsoft.com/office/drawing/2014/main" val="2196477529"/>
                    </a:ext>
                  </a:extLst>
                </a:gridCol>
                <a:gridCol w="1785237">
                  <a:extLst>
                    <a:ext uri="{9D8B030D-6E8A-4147-A177-3AD203B41FA5}">
                      <a16:colId xmlns:a16="http://schemas.microsoft.com/office/drawing/2014/main" val="1978969989"/>
                    </a:ext>
                  </a:extLst>
                </a:gridCol>
              </a:tblGrid>
              <a:tr h="542244"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hommes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femmes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80647"/>
                  </a:ext>
                </a:extLst>
              </a:tr>
              <a:tr h="5422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</a:rPr>
                        <a:t>proviseur.e.s et principales.principaux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LEGT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65,7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32,5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5044635"/>
                  </a:ext>
                </a:extLst>
              </a:tr>
              <a:tr h="542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LP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58,2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41,8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0947589"/>
                  </a:ext>
                </a:extLst>
              </a:tr>
              <a:tr h="542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collèges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51,1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48,9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052152"/>
                  </a:ext>
                </a:extLst>
              </a:tr>
              <a:tr h="542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ensemble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55,5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44,6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5221373"/>
                  </a:ext>
                </a:extLst>
              </a:tr>
              <a:tr h="5422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</a:rPr>
                        <a:t>proviseur.e.s adjoint.e.s et principales.principaux adjoint.e.s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LEGT et LP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42,7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57,3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8700777"/>
                  </a:ext>
                </a:extLst>
              </a:tr>
              <a:tr h="542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collèges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39,3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60,7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5975001"/>
                  </a:ext>
                </a:extLst>
              </a:tr>
              <a:tr h="542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ensemble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40,6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59,4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72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50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03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Le temps de travail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A14F22-A998-43A9-905C-DCE4B703EE08}"/>
              </a:ext>
            </a:extLst>
          </p:cNvPr>
          <p:cNvSpPr txBox="1"/>
          <p:nvPr/>
        </p:nvSpPr>
        <p:spPr>
          <a:xfrm>
            <a:off x="8407481" y="2824164"/>
            <a:ext cx="376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5,7 % des fonctionnaires hommes exercent à temps partiel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FDB22B-EC58-4BFF-98DE-EE14F9C3619E}"/>
              </a:ext>
            </a:extLst>
          </p:cNvPr>
          <p:cNvSpPr txBox="1"/>
          <p:nvPr/>
        </p:nvSpPr>
        <p:spPr>
          <a:xfrm>
            <a:off x="8407481" y="1781087"/>
            <a:ext cx="376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23,1 % des fonctionnaires femmes exercent à temps partiel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8A4D4C-E482-4DFF-A2E3-01CDEEB3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3" y="1559665"/>
            <a:ext cx="8055038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0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03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Le temps de travail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728DB97-EF21-4885-BE43-0EC6F5A8A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328469"/>
              </p:ext>
            </p:extLst>
          </p:nvPr>
        </p:nvGraphicFramePr>
        <p:xfrm>
          <a:off x="289381" y="1639109"/>
          <a:ext cx="5440210" cy="455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F6EE1AE-E2FF-4AC8-B299-6EEB02376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460776"/>
              </p:ext>
            </p:extLst>
          </p:nvPr>
        </p:nvGraphicFramePr>
        <p:xfrm>
          <a:off x="5097294" y="933855"/>
          <a:ext cx="5943599" cy="351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16323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03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Accès à la hors classe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E6A071-D2F9-4F3E-A3EE-464D7ABC7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85731"/>
              </p:ext>
            </p:extLst>
          </p:nvPr>
        </p:nvGraphicFramePr>
        <p:xfrm>
          <a:off x="357475" y="15904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0A736FA-4C90-4256-A4AA-93F5BE4EF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89222"/>
              </p:ext>
            </p:extLst>
          </p:nvPr>
        </p:nvGraphicFramePr>
        <p:xfrm>
          <a:off x="7264113" y="901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DDB7547-8BB7-463C-A2A3-DA58C45BF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746062"/>
              </p:ext>
            </p:extLst>
          </p:nvPr>
        </p:nvGraphicFramePr>
        <p:xfrm>
          <a:off x="4054708" y="36451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226045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373479" y="126101"/>
            <a:ext cx="8046000" cy="19182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Accès à la hors classe,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corps des PE, avant PPCR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pSp>
        <p:nvGrpSpPr>
          <p:cNvPr id="10" name="Groupe 2">
            <a:extLst>
              <a:ext uri="{FF2B5EF4-FFF2-40B4-BE49-F238E27FC236}">
                <a16:creationId xmlns:a16="http://schemas.microsoft.com/office/drawing/2014/main" id="{0FC44884-6436-4847-81C0-13E4ECB58302}"/>
              </a:ext>
            </a:extLst>
          </p:cNvPr>
          <p:cNvGrpSpPr/>
          <p:nvPr/>
        </p:nvGrpSpPr>
        <p:grpSpPr>
          <a:xfrm>
            <a:off x="197703" y="1846649"/>
            <a:ext cx="9506134" cy="3369164"/>
            <a:chOff x="561597" y="1799996"/>
            <a:chExt cx="9014402" cy="29520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DB37096-FE6C-489B-951A-91E1B1C7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61597" y="1799996"/>
              <a:ext cx="5251682" cy="295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067EAF3-B17C-460E-B194-93381CC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767203" y="1818000"/>
              <a:ext cx="3808796" cy="285264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9182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Accès au grade supérieur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en 2016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D121664-10FE-48F8-B8F0-91446976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14752"/>
              </p:ext>
            </p:extLst>
          </p:nvPr>
        </p:nvGraphicFramePr>
        <p:xfrm>
          <a:off x="2127380" y="1800808"/>
          <a:ext cx="5610289" cy="4627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35">
                  <a:extLst>
                    <a:ext uri="{9D8B030D-6E8A-4147-A177-3AD203B41FA5}">
                      <a16:colId xmlns:a16="http://schemas.microsoft.com/office/drawing/2014/main" val="3300296379"/>
                    </a:ext>
                  </a:extLst>
                </a:gridCol>
                <a:gridCol w="1790977">
                  <a:extLst>
                    <a:ext uri="{9D8B030D-6E8A-4147-A177-3AD203B41FA5}">
                      <a16:colId xmlns:a16="http://schemas.microsoft.com/office/drawing/2014/main" val="4039081986"/>
                    </a:ext>
                  </a:extLst>
                </a:gridCol>
                <a:gridCol w="1790977">
                  <a:extLst>
                    <a:ext uri="{9D8B030D-6E8A-4147-A177-3AD203B41FA5}">
                      <a16:colId xmlns:a16="http://schemas.microsoft.com/office/drawing/2014/main" val="1801612591"/>
                    </a:ext>
                  </a:extLst>
                </a:gridCol>
              </a:tblGrid>
              <a:tr h="120675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corps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promouvables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promu.e.s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359533"/>
                  </a:ext>
                </a:extLst>
              </a:tr>
              <a:tr h="6220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Personnels de direction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Donnée non disponible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90256707"/>
                  </a:ext>
                </a:extLst>
              </a:tr>
              <a:tr h="6220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IEN / passage à la hors-classe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47,5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44,9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920995"/>
                  </a:ext>
                </a:extLst>
              </a:tr>
              <a:tr h="93306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IA-IPR / passage à la hors classe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40,6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39,1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616251"/>
                  </a:ext>
                </a:extLst>
              </a:tr>
              <a:tr h="6220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IEN / échelon spécial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38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27,1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9664271"/>
                  </a:ext>
                </a:extLst>
              </a:tr>
              <a:tr h="6220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IA-IPR / échelon spécial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32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863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6428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C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2252160" y="1078200"/>
            <a:ext cx="7827120" cy="33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FEMMES-HOMMES</a:t>
            </a:r>
            <a:endParaRPr lang="fr-FR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EGALITE DANS LA FONCTION PUBLIQUE ?</a:t>
            </a:r>
            <a:endParaRPr lang="fr-FR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</p:txBody>
      </p:sp>
      <p:pic>
        <p:nvPicPr>
          <p:cNvPr id="403" name="Image 6"/>
          <p:cNvPicPr/>
          <p:nvPr/>
        </p:nvPicPr>
        <p:blipFill>
          <a:blip r:embed="rId2"/>
          <a:stretch/>
        </p:blipFill>
        <p:spPr>
          <a:xfrm>
            <a:off x="9879120" y="449280"/>
            <a:ext cx="1904040" cy="190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9182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Accès au grade supérieur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6B6F3F0-7F3F-41BA-BB7A-ACC77F540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29743"/>
              </p:ext>
            </p:extLst>
          </p:nvPr>
        </p:nvGraphicFramePr>
        <p:xfrm>
          <a:off x="1231642" y="828334"/>
          <a:ext cx="8780105" cy="5885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7393">
                  <a:extLst>
                    <a:ext uri="{9D8B030D-6E8A-4147-A177-3AD203B41FA5}">
                      <a16:colId xmlns:a16="http://schemas.microsoft.com/office/drawing/2014/main" val="2035272296"/>
                    </a:ext>
                  </a:extLst>
                </a:gridCol>
                <a:gridCol w="1710678">
                  <a:extLst>
                    <a:ext uri="{9D8B030D-6E8A-4147-A177-3AD203B41FA5}">
                      <a16:colId xmlns:a16="http://schemas.microsoft.com/office/drawing/2014/main" val="3187394247"/>
                    </a:ext>
                  </a:extLst>
                </a:gridCol>
                <a:gridCol w="1710678">
                  <a:extLst>
                    <a:ext uri="{9D8B030D-6E8A-4147-A177-3AD203B41FA5}">
                      <a16:colId xmlns:a16="http://schemas.microsoft.com/office/drawing/2014/main" val="1237624762"/>
                    </a:ext>
                  </a:extLst>
                </a:gridCol>
                <a:gridCol w="1710678">
                  <a:extLst>
                    <a:ext uri="{9D8B030D-6E8A-4147-A177-3AD203B41FA5}">
                      <a16:colId xmlns:a16="http://schemas.microsoft.com/office/drawing/2014/main" val="2370689832"/>
                    </a:ext>
                  </a:extLst>
                </a:gridCol>
                <a:gridCol w="1710678">
                  <a:extLst>
                    <a:ext uri="{9D8B030D-6E8A-4147-A177-3AD203B41FA5}">
                      <a16:colId xmlns:a16="http://schemas.microsoft.com/office/drawing/2014/main" val="3154562615"/>
                    </a:ext>
                  </a:extLst>
                </a:gridCol>
              </a:tblGrid>
              <a:tr h="25107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2016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2019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7640"/>
                  </a:ext>
                </a:extLst>
              </a:tr>
              <a:tr h="7532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corps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promouvables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promu.e.s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promouvables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% de femmes parmi les promu.e.s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1311785426"/>
                  </a:ext>
                </a:extLst>
              </a:tr>
              <a:tr h="7532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Attaché.e.s / accès échelon spécial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44,4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47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43,3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41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1354199177"/>
                  </a:ext>
                </a:extLst>
              </a:tr>
              <a:tr h="7532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Attaché.e.s / accès à la hors-classe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56,9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49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57,1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56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1824847244"/>
                  </a:ext>
                </a:extLst>
              </a:tr>
              <a:tr h="100431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Attaché.e.s / accès à attaché.e.s principales.aux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67,6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63,7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67,1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67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1768304265"/>
                  </a:ext>
                </a:extLst>
              </a:tr>
              <a:tr h="100431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SAENES / accès à la classe exceptionnelle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80,8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82,5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82,5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84,5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3209058940"/>
                  </a:ext>
                </a:extLst>
              </a:tr>
              <a:tr h="100431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SAENES / accès à la classe supérieure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85,1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81,9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84,6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84,5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30" marR="7230" marT="7230" marB="0" anchor="ctr"/>
                </a:tc>
                <a:extLst>
                  <a:ext uri="{0D108BD9-81ED-4DB2-BD59-A6C34878D82A}">
                    <a16:rowId xmlns:a16="http://schemas.microsoft.com/office/drawing/2014/main" val="38766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99345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9B3270-4787-4488-8E98-72BFA85F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8203"/>
          <a:stretch/>
        </p:blipFill>
        <p:spPr>
          <a:xfrm>
            <a:off x="2547257" y="2098731"/>
            <a:ext cx="5984422" cy="32641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20" name="CustomShape 1"/>
          <p:cNvSpPr/>
          <p:nvPr/>
        </p:nvSpPr>
        <p:spPr>
          <a:xfrm>
            <a:off x="2183031" y="403270"/>
            <a:ext cx="10868973" cy="19182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Normes et procédures formelles </a:t>
            </a:r>
            <a:br>
              <a:rPr lang="fr-FR" sz="4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et informelles pas si neutres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3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3058210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072144" y="1864873"/>
            <a:ext cx="8415463" cy="32203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Quand est-ce </a:t>
            </a:r>
            <a:b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qu’on passe à l’action ?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409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4846871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575241" y="702429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Rendre les inégalités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visibles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A95766-4870-43CE-94CA-89EE57E54ED9}"/>
              </a:ext>
            </a:extLst>
          </p:cNvPr>
          <p:cNvSpPr txBox="1"/>
          <p:nvPr/>
        </p:nvSpPr>
        <p:spPr>
          <a:xfrm>
            <a:off x="661481" y="2344366"/>
            <a:ext cx="471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étape indispensable tant l’idée que le statut, les concours suffisent à prévenir les inégalités et discriminations est ancrée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8EBC3C-56F0-4EA9-B3F1-51A4863DC8A8}"/>
              </a:ext>
            </a:extLst>
          </p:cNvPr>
          <p:cNvSpPr txBox="1"/>
          <p:nvPr/>
        </p:nvSpPr>
        <p:spPr>
          <a:xfrm>
            <a:off x="6712085" y="2616879"/>
            <a:ext cx="386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des bilans RH sur les promotions, les affectations, les recrutements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5562A9-25DC-4C58-8E89-B0842B47ABAF}"/>
              </a:ext>
            </a:extLst>
          </p:cNvPr>
          <p:cNvSpPr txBox="1"/>
          <p:nvPr/>
        </p:nvSpPr>
        <p:spPr>
          <a:xfrm>
            <a:off x="6096794" y="4307093"/>
            <a:ext cx="231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des bilans indemnitaires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F2C757-3A75-4F5D-8FD8-6AF7FDC2EB60}"/>
              </a:ext>
            </a:extLst>
          </p:cNvPr>
          <p:cNvSpPr txBox="1"/>
          <p:nvPr/>
        </p:nvSpPr>
        <p:spPr>
          <a:xfrm>
            <a:off x="1634247" y="4149459"/>
            <a:ext cx="279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Études scientifiques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A1A3731-6ACF-482E-A063-9FA639351D47}"/>
              </a:ext>
            </a:extLst>
          </p:cNvPr>
          <p:cNvSpPr/>
          <p:nvPr/>
        </p:nvSpPr>
        <p:spPr>
          <a:xfrm rot="396778">
            <a:off x="5190096" y="2739474"/>
            <a:ext cx="1548056" cy="36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8CE5BC2-17C7-432A-B68D-E345BBA691A6}"/>
              </a:ext>
            </a:extLst>
          </p:cNvPr>
          <p:cNvSpPr/>
          <p:nvPr/>
        </p:nvSpPr>
        <p:spPr>
          <a:xfrm rot="1998883">
            <a:off x="4689361" y="3582867"/>
            <a:ext cx="1606126" cy="36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8DCAB46F-4284-453D-B86F-21B83BB79936}"/>
              </a:ext>
            </a:extLst>
          </p:cNvPr>
          <p:cNvSpPr/>
          <p:nvPr/>
        </p:nvSpPr>
        <p:spPr>
          <a:xfrm>
            <a:off x="2575241" y="3346315"/>
            <a:ext cx="284691" cy="803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C12E9D-9949-4508-AF62-A345A43C5B56}"/>
              </a:ext>
            </a:extLst>
          </p:cNvPr>
          <p:cNvSpPr txBox="1"/>
          <p:nvPr/>
        </p:nvSpPr>
        <p:spPr>
          <a:xfrm>
            <a:off x="3229583" y="5760000"/>
            <a:ext cx="43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Longtemps compliqué par manque d’accès aux données</a:t>
            </a:r>
          </a:p>
        </p:txBody>
      </p:sp>
    </p:spTree>
    <p:extLst>
      <p:ext uri="{BB962C8B-B14F-4D97-AF65-F5344CB8AC3E}">
        <p14:creationId xmlns:p14="http://schemas.microsoft.com/office/powerpoint/2010/main" val="33281120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370960" y="614880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Ce qui est en cours,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les accélérateurs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11" name="Signalisation droite 10"/>
          <p:cNvSpPr/>
          <p:nvPr/>
        </p:nvSpPr>
        <p:spPr>
          <a:xfrm>
            <a:off x="811491" y="2364079"/>
            <a:ext cx="6840593" cy="1058163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Deux accords égalité professionnelle dans la fonction publique : 2013, 2018</a:t>
            </a:r>
          </a:p>
          <a:p>
            <a:endParaRPr lang="fr-FR" dirty="0"/>
          </a:p>
        </p:txBody>
      </p:sp>
      <p:sp>
        <p:nvSpPr>
          <p:cNvPr id="12" name="Signalisation droite 11"/>
          <p:cNvSpPr/>
          <p:nvPr/>
        </p:nvSpPr>
        <p:spPr>
          <a:xfrm>
            <a:off x="811489" y="3772575"/>
            <a:ext cx="6840593" cy="105816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Un engagement présidentiel en novembre 2017 qui a donné un coup d’accélérateur dans plusieurs administration</a:t>
            </a:r>
          </a:p>
        </p:txBody>
      </p:sp>
      <p:sp>
        <p:nvSpPr>
          <p:cNvPr id="13" name="Signalisation droite 12"/>
          <p:cNvSpPr/>
          <p:nvPr/>
        </p:nvSpPr>
        <p:spPr>
          <a:xfrm>
            <a:off x="811490" y="5181071"/>
            <a:ext cx="6840593" cy="1058163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Des obligations pour les employeurs publics</a:t>
            </a:r>
          </a:p>
        </p:txBody>
      </p:sp>
    </p:spTree>
    <p:extLst>
      <p:ext uri="{BB962C8B-B14F-4D97-AF65-F5344CB8AC3E}">
        <p14:creationId xmlns:p14="http://schemas.microsoft.com/office/powerpoint/2010/main" val="200380399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B916BD7-C94C-4D86-B9CB-489E5865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33242"/>
              </p:ext>
            </p:extLst>
          </p:nvPr>
        </p:nvGraphicFramePr>
        <p:xfrm>
          <a:off x="501419" y="335604"/>
          <a:ext cx="10918853" cy="618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E14EC6D-80BF-48B9-9B49-7145B5A07B1F}"/>
              </a:ext>
            </a:extLst>
          </p:cNvPr>
          <p:cNvSpPr txBox="1"/>
          <p:nvPr/>
        </p:nvSpPr>
        <p:spPr>
          <a:xfrm>
            <a:off x="8034552" y="323979"/>
            <a:ext cx="3482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Obligation d’adopter un plan d’action sur ces différents axes</a:t>
            </a:r>
          </a:p>
        </p:txBody>
      </p:sp>
    </p:spTree>
    <p:extLst>
      <p:ext uri="{BB962C8B-B14F-4D97-AF65-F5344CB8AC3E}">
        <p14:creationId xmlns:p14="http://schemas.microsoft.com/office/powerpoint/2010/main" val="294868321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60798-CDBA-430D-AA9F-9BDAE6F3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948" y="273600"/>
            <a:ext cx="8295051" cy="1144800"/>
          </a:xfrm>
        </p:spPr>
        <p:txBody>
          <a:bodyPr/>
          <a:lstStyle/>
          <a:p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  <a:cs typeface="+mn-cs"/>
              </a:rPr>
              <a:t>Mesures emblématiques inscrites dans la loi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1092868" y="1692442"/>
            <a:ext cx="24063" cy="4716379"/>
          </a:xfrm>
          <a:prstGeom prst="lin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6649452" y="1692442"/>
            <a:ext cx="24065" cy="3521242"/>
          </a:xfrm>
          <a:prstGeom prst="lin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888331" y="2028935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888331" y="3227273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876299" y="4577415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864268" y="6031831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6420852" y="4732421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26" name="Ellipse 25"/>
          <p:cNvSpPr/>
          <p:nvPr/>
        </p:nvSpPr>
        <p:spPr>
          <a:xfrm>
            <a:off x="6420852" y="3290664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420853" y="1949116"/>
            <a:ext cx="457200" cy="4812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21468" y="1910034"/>
            <a:ext cx="5123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Obligation d’élaborer et mettre en œuvre un plan d’action égalité FH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21469" y="3200400"/>
            <a:ext cx="5099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Suppression du jour de carence pour les congés maladie des femmes enceintes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45531" y="4644030"/>
            <a:ext cx="423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Extension du dispositif des nominations équilibrées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297405" y="5848943"/>
            <a:ext cx="535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Obligation de mettre en place un dispositif de signalement des VSS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02116" y="1657613"/>
            <a:ext cx="5051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Conservation des droits à avancement en cas de congé parental ou dispo pour élever un enfant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902116" y="3318306"/>
            <a:ext cx="4734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Création d’un congé de proche aidant</a:t>
            </a:r>
          </a:p>
          <a:p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6902116" y="4557553"/>
            <a:ext cx="269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Création de 1000 places en crèche</a:t>
            </a:r>
          </a:p>
        </p:txBody>
      </p:sp>
    </p:spTree>
    <p:extLst>
      <p:ext uri="{BB962C8B-B14F-4D97-AF65-F5344CB8AC3E}">
        <p14:creationId xmlns:p14="http://schemas.microsoft.com/office/powerpoint/2010/main" val="2114937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540536" y="2604600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Et sur mon lieu de travail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5004050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027352" y="1921166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</a:rPr>
              <a:t>La lutte contre les VSST </a:t>
            </a:r>
            <a:b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</a:rPr>
              <a:t>inséparable </a:t>
            </a:r>
            <a:b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pc="-1" dirty="0">
                <a:solidFill>
                  <a:srgbClr val="E15C12"/>
                </a:solidFill>
                <a:latin typeface="Arial Black"/>
                <a:ea typeface="DejaVu Sans"/>
              </a:rPr>
              <a:t>de la construction de l’égalité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8007733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C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3312000" y="3475080"/>
            <a:ext cx="3311280" cy="109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6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Merci</a:t>
            </a:r>
            <a:endParaRPr lang="fr-FR" sz="6600" b="0" strike="noStrike" spc="-1">
              <a:latin typeface="Arial"/>
            </a:endParaRPr>
          </a:p>
        </p:txBody>
      </p:sp>
      <p:pic>
        <p:nvPicPr>
          <p:cNvPr id="450" name="Image 6"/>
          <p:cNvPicPr/>
          <p:nvPr/>
        </p:nvPicPr>
        <p:blipFill>
          <a:blip r:embed="rId2"/>
          <a:stretch/>
        </p:blipFill>
        <p:spPr>
          <a:xfrm>
            <a:off x="9879120" y="449280"/>
            <a:ext cx="1904040" cy="190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072144" y="1864873"/>
            <a:ext cx="8415463" cy="32203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Où ça des inégalités ?</a:t>
            </a:r>
            <a:b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60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Quelles inégalités ?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409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Image 1"/>
          <p:cNvPicPr/>
          <p:nvPr/>
        </p:nvPicPr>
        <p:blipFill>
          <a:blip r:embed="rId2"/>
          <a:stretch/>
        </p:blipFill>
        <p:spPr>
          <a:xfrm>
            <a:off x="72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370960" y="614880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E15C12"/>
                </a:solidFill>
                <a:latin typeface="Arial Black"/>
                <a:ea typeface="DejaVu Sans"/>
              </a:rPr>
              <a:t>Quelques sources et ressources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27F6E3-801B-422E-8A9B-6CE198E3B090}"/>
              </a:ext>
            </a:extLst>
          </p:cNvPr>
          <p:cNvSpPr txBox="1"/>
          <p:nvPr/>
        </p:nvSpPr>
        <p:spPr>
          <a:xfrm>
            <a:off x="1011677" y="1692612"/>
            <a:ext cx="9212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Rapport 2019 sur l’égalité professionnelle dans la fonction publique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Bilan social ESR, 2018-2019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/>
              </a:rPr>
              <a:t>Bilan social enseignement scolaire, 2019-2020</a:t>
            </a:r>
            <a:endParaRPr lang="fr-FR" dirty="0"/>
          </a:p>
          <a:p>
            <a:endParaRPr lang="fr-FR" dirty="0"/>
          </a:p>
          <a:p>
            <a:r>
              <a:rPr lang="fr-FR" dirty="0"/>
              <a:t>Catherine </a:t>
            </a:r>
            <a:r>
              <a:rPr lang="fr-FR" dirty="0" err="1"/>
              <a:t>Marry</a:t>
            </a:r>
            <a:r>
              <a:rPr lang="fr-FR" dirty="0"/>
              <a:t>, Laure </a:t>
            </a:r>
            <a:r>
              <a:rPr lang="fr-FR" dirty="0" err="1"/>
              <a:t>Bereni</a:t>
            </a:r>
            <a:r>
              <a:rPr lang="fr-FR" dirty="0"/>
              <a:t>, Alban Jacquemart, Fanny Le </a:t>
            </a:r>
            <a:r>
              <a:rPr lang="fr-FR" dirty="0" err="1"/>
              <a:t>Mancq</a:t>
            </a:r>
            <a:r>
              <a:rPr lang="fr-FR" dirty="0"/>
              <a:t>, </a:t>
            </a:r>
            <a:r>
              <a:rPr lang="fr-FR" dirty="0" err="1"/>
              <a:t>Sohie</a:t>
            </a:r>
            <a:r>
              <a:rPr lang="fr-FR" dirty="0"/>
              <a:t> </a:t>
            </a:r>
            <a:r>
              <a:rPr lang="fr-FR" dirty="0" err="1"/>
              <a:t>Pochic</a:t>
            </a:r>
            <a:r>
              <a:rPr lang="fr-FR" dirty="0"/>
              <a:t>, Anne </a:t>
            </a:r>
            <a:r>
              <a:rPr lang="fr-FR" dirty="0" err="1"/>
              <a:t>Revillard</a:t>
            </a:r>
            <a:r>
              <a:rPr lang="fr-FR" dirty="0"/>
              <a:t>, </a:t>
            </a:r>
            <a:r>
              <a:rPr lang="fr-FR" dirty="0">
                <a:hlinkClick r:id="rId6"/>
              </a:rPr>
              <a:t>« Le genre des administrations. La fabrique des inégalités de carrière entre hommes et femmes dans la haute fonction publique », Revue française d’administration publique, 2015/1, n°153</a:t>
            </a:r>
            <a:endParaRPr lang="fr-FR" dirty="0"/>
          </a:p>
          <a:p>
            <a:endParaRPr lang="fr-FR" dirty="0"/>
          </a:p>
          <a:p>
            <a:r>
              <a:rPr lang="fr-F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Rapport de Yannick L’</a:t>
            </a:r>
            <a:r>
              <a:rPr lang="fr-FR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Horty</a:t>
            </a:r>
            <a:r>
              <a:rPr lang="fr-F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fr-FR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les discriminations dans l’accès à l’emploi public </a:t>
            </a:r>
            <a:r>
              <a:rPr lang="fr-F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- 12/07/2016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19006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370960" y="614880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E15C12"/>
                </a:solidFill>
                <a:latin typeface="Arial Black"/>
                <a:ea typeface="DejaVu Sans"/>
              </a:rPr>
              <a:t>Quelques sources et ressources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E58C88-F547-4F8E-B778-7A55DD23103B}"/>
              </a:ext>
            </a:extLst>
          </p:cNvPr>
          <p:cNvSpPr txBox="1"/>
          <p:nvPr/>
        </p:nvSpPr>
        <p:spPr>
          <a:xfrm>
            <a:off x="447472" y="1556425"/>
            <a:ext cx="103210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Comparer les emplois entre les femmes et les hommes. De nouvelles pistes vers l’égalité salariale, Séverine </a:t>
            </a:r>
            <a:r>
              <a:rPr lang="fr-FR" sz="1800" dirty="0" err="1"/>
              <a:t>Lemière</a:t>
            </a:r>
            <a:r>
              <a:rPr lang="fr-FR" sz="1800" dirty="0"/>
              <a:t> et Rachel </a:t>
            </a:r>
            <a:r>
              <a:rPr lang="fr-FR" sz="1800" dirty="0" err="1"/>
              <a:t>Silvera</a:t>
            </a:r>
            <a:r>
              <a:rPr lang="fr-FR" sz="1800" dirty="0"/>
              <a:t>, La Documentation française, Collection la Halde, 2010.</a:t>
            </a:r>
          </a:p>
          <a:p>
            <a:r>
              <a:rPr lang="fr-FR" sz="1800" dirty="0"/>
              <a:t>Guide pour une évaluation non discriminante des emplois à prédominance féminine, Marie Becker, Séverine </a:t>
            </a:r>
            <a:r>
              <a:rPr lang="fr-FR" sz="1800" dirty="0" err="1"/>
              <a:t>Lemiere</a:t>
            </a:r>
            <a:r>
              <a:rPr lang="fr-FR" sz="1800" dirty="0"/>
              <a:t> et Rachel </a:t>
            </a:r>
            <a:r>
              <a:rPr lang="fr-FR" sz="1800" dirty="0" err="1"/>
              <a:t>Silvera</a:t>
            </a:r>
            <a:r>
              <a:rPr lang="fr-FR" sz="1800" dirty="0"/>
              <a:t>, Le Défenseur des droits, 2013. </a:t>
            </a:r>
            <a:r>
              <a:rPr lang="fr-FR" sz="1800" dirty="0">
                <a:hlinkClick r:id="rId3"/>
              </a:rPr>
              <a:t>https://www.defenseurdesdroits.fr/sites/default/files/atoms/files/ddd_gui_20130301_discrimination_emploi_femme.pdf</a:t>
            </a:r>
            <a:endParaRPr lang="fr-FR" sz="1800" dirty="0"/>
          </a:p>
          <a:p>
            <a:r>
              <a:rPr lang="fr-FR" sz="1800" dirty="0"/>
              <a:t>« Où en est-on de la ségrégation professionnelle ? », Séverine </a:t>
            </a:r>
            <a:r>
              <a:rPr lang="fr-FR" sz="1800" dirty="0" err="1"/>
              <a:t>Lemiere</a:t>
            </a:r>
            <a:r>
              <a:rPr lang="fr-FR" sz="1800" dirty="0"/>
              <a:t> et Rachel </a:t>
            </a:r>
            <a:r>
              <a:rPr lang="fr-FR" sz="1800" dirty="0" err="1"/>
              <a:t>Silvera</a:t>
            </a:r>
            <a:r>
              <a:rPr lang="fr-FR" sz="1800" dirty="0"/>
              <a:t>, in Regards  croisés sur l’économie n° spécial Peut-on faire l’économie du genre ? 2014.  </a:t>
            </a:r>
            <a:r>
              <a:rPr lang="fr-FR" sz="1800" dirty="0">
                <a:hlinkClick r:id="rId4"/>
              </a:rPr>
              <a:t>https://www.cairn.info/revue-regards-croises-sur-l-economie-2014-2-page-121.htm#</a:t>
            </a:r>
            <a:endParaRPr lang="fr-FR" sz="1800" dirty="0"/>
          </a:p>
          <a:p>
            <a:r>
              <a:rPr lang="fr-FR" sz="1800" dirty="0"/>
              <a:t>Guide pour la prise en compte de l’égalité entre les femmes et les hommes dans les systèmes de classification, Conseil supérieur à l’égalité professionnelle, 2017. </a:t>
            </a:r>
            <a:r>
              <a:rPr lang="fr-FR" sz="1800" dirty="0">
                <a:hlinkClick r:id="rId5"/>
              </a:rPr>
              <a:t>https://www.egalite-femmeshommes.gouv.fr/wp-content/uploads/2016/11/GUIDE_EGALITE_SYSTEMES_DE_CLASSIFICATIONS-V2-bat-Vfinale.pdf</a:t>
            </a:r>
            <a:endParaRPr lang="fr-FR" sz="1800" dirty="0"/>
          </a:p>
          <a:p>
            <a:r>
              <a:rPr lang="fr-FR" sz="1800" dirty="0"/>
              <a:t>La force de l’égalité – Les inégalités de rémunération et de parcours professionnels entre femmes et hommes dans la fonction publique – Rapport au premier ministre de Françoise Descamps-Crosnier, 27 décembre 2016. </a:t>
            </a:r>
            <a:r>
              <a:rPr lang="fr-FR" sz="1800" dirty="0">
                <a:hlinkClick r:id="rId6"/>
              </a:rPr>
              <a:t>https://www.fonction-publique.gouv.fr/files/files/publications/rapportsmissionnes/Rapport-La-force-de-l-egalite.pdf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3802462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566880" y="58320"/>
            <a:ext cx="8046000" cy="103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Accès à la hors classe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2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51DD3B3-2605-4D8F-A0F7-AA3E8DCD967C}"/>
              </a:ext>
            </a:extLst>
          </p:cNvPr>
          <p:cNvGraphicFramePr>
            <a:graphicFrameLocks noGrp="1"/>
          </p:cNvGraphicFramePr>
          <p:nvPr/>
        </p:nvGraphicFramePr>
        <p:xfrm>
          <a:off x="1119672" y="1222310"/>
          <a:ext cx="9457127" cy="474239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50823">
                  <a:extLst>
                    <a:ext uri="{9D8B030D-6E8A-4147-A177-3AD203B41FA5}">
                      <a16:colId xmlns:a16="http://schemas.microsoft.com/office/drawing/2014/main" val="2867901890"/>
                    </a:ext>
                  </a:extLst>
                </a:gridCol>
                <a:gridCol w="1776576">
                  <a:extLst>
                    <a:ext uri="{9D8B030D-6E8A-4147-A177-3AD203B41FA5}">
                      <a16:colId xmlns:a16="http://schemas.microsoft.com/office/drawing/2014/main" val="840357547"/>
                    </a:ext>
                  </a:extLst>
                </a:gridCol>
                <a:gridCol w="1776576">
                  <a:extLst>
                    <a:ext uri="{9D8B030D-6E8A-4147-A177-3AD203B41FA5}">
                      <a16:colId xmlns:a16="http://schemas.microsoft.com/office/drawing/2014/main" val="3458277768"/>
                    </a:ext>
                  </a:extLst>
                </a:gridCol>
                <a:gridCol w="1776576">
                  <a:extLst>
                    <a:ext uri="{9D8B030D-6E8A-4147-A177-3AD203B41FA5}">
                      <a16:colId xmlns:a16="http://schemas.microsoft.com/office/drawing/2014/main" val="2039402862"/>
                    </a:ext>
                  </a:extLst>
                </a:gridCol>
                <a:gridCol w="1776576">
                  <a:extLst>
                    <a:ext uri="{9D8B030D-6E8A-4147-A177-3AD203B41FA5}">
                      <a16:colId xmlns:a16="http://schemas.microsoft.com/office/drawing/2014/main" val="2150110513"/>
                    </a:ext>
                  </a:extLst>
                </a:gridCol>
              </a:tblGrid>
              <a:tr h="4125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2016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2019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33620"/>
                  </a:ext>
                </a:extLst>
              </a:tr>
              <a:tr h="123755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corps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% de femmes parmi les promouvables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% de femmes parmi les </a:t>
                      </a:r>
                      <a:r>
                        <a:rPr lang="fr-FR" sz="2000" u="none" strike="noStrike" dirty="0" err="1">
                          <a:effectLst/>
                        </a:rPr>
                        <a:t>promu.e.s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% de femmes parmi les promouvables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% de femmes parmi les promu.e.s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7771024"/>
                  </a:ext>
                </a:extLst>
              </a:tr>
              <a:tr h="8250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Professeur.e.s des écoles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83,9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77,3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83,4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82,4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20227"/>
                  </a:ext>
                </a:extLst>
              </a:tr>
              <a:tr h="412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Agrégé.e.s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51,6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50,7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52,7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52,3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441252"/>
                  </a:ext>
                </a:extLst>
              </a:tr>
              <a:tr h="412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Certifié.e.s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65,1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61,7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63,2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62,9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5107627"/>
                  </a:ext>
                </a:extLst>
              </a:tr>
              <a:tr h="412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Professeur.e.s d’EPS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44,8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</a:rPr>
                        <a:t>47,5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45,1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49,3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281826"/>
                  </a:ext>
                </a:extLst>
              </a:tr>
              <a:tr h="412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PLP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48,6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48,3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47,5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49,3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1315086"/>
                  </a:ext>
                </a:extLst>
              </a:tr>
              <a:tr h="412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CPE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74,2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</a:rPr>
                        <a:t>72,5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71,5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70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77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7295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2391421" y="507732"/>
            <a:ext cx="9113040" cy="2104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Le statut garant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de l’égalité de traitement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1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B600BF-148B-4EA8-AAE9-7A692DBB0997}"/>
              </a:ext>
            </a:extLst>
          </p:cNvPr>
          <p:cNvSpPr txBox="1"/>
          <p:nvPr/>
        </p:nvSpPr>
        <p:spPr>
          <a:xfrm>
            <a:off x="1086719" y="2251347"/>
            <a:ext cx="101507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Aucune distinction, directe ou indirecte, ne peut être faite entre les fonctionnaires en raison de </a:t>
            </a:r>
            <a:r>
              <a:rPr lang="fr-FR" dirty="0"/>
              <a:t>leurs opinions politiques, syndicales, philosophiques ou religieuses, de leur origine, de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leur orientation sexuelle ou identité de genre</a:t>
            </a:r>
            <a:r>
              <a:rPr lang="fr-FR" dirty="0"/>
              <a:t>, de leur âge, de leur patronyme,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de leur situation de famille ou de grossesse</a:t>
            </a:r>
            <a:r>
              <a:rPr lang="fr-FR" dirty="0"/>
              <a:t>, de leur état de santé, de leur apparence physique, de leur handicap ou de leur appartenance ou de leur non-appartenance, vraie ou supposée, à une ethnie ou une race.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Toutefois des distinctions peuvent être faites afin de tenir compte </a:t>
            </a:r>
            <a:r>
              <a:rPr lang="fr-FR" dirty="0"/>
              <a:t>d'éventuelles inaptitudes physiques à exercer certaines fonctions.</a:t>
            </a:r>
          </a:p>
          <a:p>
            <a:r>
              <a:rPr lang="fr-FR" dirty="0"/>
              <a:t>De même, des conditions d'âge peuvent être fixées, d'une part, pour le recrutement des fonctionnaires dans les corps, cadres d'emplois ou emplois conduisant à des emplois classés dans la catégorie active au sens de l'</a:t>
            </a:r>
            <a:r>
              <a:rPr lang="fr-FR" dirty="0">
                <a:hlinkClick r:id="rId3"/>
              </a:rPr>
              <a:t>article L. 24 du code des pensions civiles et militaires de retraite</a:t>
            </a:r>
            <a:r>
              <a:rPr lang="fr-FR" dirty="0"/>
              <a:t>, d'autre part, pour la carrière des fonctionnaires lorsqu'elles résultent des exigences professionnelles, justifiées par l'expérience ou l'ancienneté, requises par les missions qu'ils sont destinés à assurer dans leur corps, cadre d'emplois ou emploi.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2391421" y="507732"/>
            <a:ext cx="9113040" cy="2104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Le statut garant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de l’égalité de traitement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11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B600BF-148B-4EA8-AAE9-7A692DBB0997}"/>
              </a:ext>
            </a:extLst>
          </p:cNvPr>
          <p:cNvSpPr txBox="1"/>
          <p:nvPr/>
        </p:nvSpPr>
        <p:spPr>
          <a:xfrm>
            <a:off x="553535" y="2020514"/>
            <a:ext cx="10150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Aucune</a:t>
            </a:r>
            <a:r>
              <a:rPr lang="fr-FR" dirty="0"/>
              <a:t>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mesure concernant notamment le recrutement, la titularisation, la rémunération, la formation, l'appréciation de la valeur professionnelle, la discipline, la promotion, l'affectation et la mutation ne peut être prise à l'égard d'un fonctionnaire en prenant en considération </a:t>
            </a:r>
            <a:r>
              <a:rPr lang="fr-FR" dirty="0"/>
              <a:t>:</a:t>
            </a:r>
          </a:p>
          <a:p>
            <a:r>
              <a:rPr lang="fr-FR" dirty="0"/>
              <a:t>1° Le fait qu'il a subi ou refusé de subir des agissements contraires aux principes énoncés au deuxième alinéa du présent article ;</a:t>
            </a:r>
          </a:p>
          <a:p>
            <a:r>
              <a:rPr lang="fr-FR" dirty="0"/>
              <a:t>2° Le fait qu'il a formulé un recours auprès d'un supérieur hiérarchique ou engagé une action en justice visant à faire respecter ces principes ;</a:t>
            </a:r>
          </a:p>
          <a:p>
            <a:r>
              <a:rPr lang="fr-FR" dirty="0"/>
              <a:t>3° Ou bien le fait qu'il a témoigné d'agissements contraires à ces principes ou qu'il les a relatés.</a:t>
            </a:r>
          </a:p>
          <a:p>
            <a:r>
              <a:rPr lang="fr-FR" dirty="0"/>
              <a:t>Est passible d'une sanction disciplinaire tout agent ayant procédé ou enjoint de procéder aux agissements définis ci-dessus.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A85F8F-0AA6-4F02-B60C-9B797436642C}"/>
              </a:ext>
            </a:extLst>
          </p:cNvPr>
          <p:cNvSpPr txBox="1"/>
          <p:nvPr/>
        </p:nvSpPr>
        <p:spPr>
          <a:xfrm>
            <a:off x="2488830" y="5159835"/>
            <a:ext cx="589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Article 6 du statut général de la fonction publique (version en vigueur actuellement), </a:t>
            </a:r>
            <a:r>
              <a:rPr lang="fr-FR" dirty="0">
                <a:hlinkClick r:id="rId3"/>
              </a:rPr>
              <a:t>Loi n° 83-634 du 13 juillet 1983 portant droits et obligations des fonctionnaires. Loi dite loi Le </a:t>
            </a:r>
            <a:r>
              <a:rPr lang="fr-FR" dirty="0" err="1">
                <a:hlinkClick r:id="rId3"/>
              </a:rPr>
              <a:t>Pors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3059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370960" y="614880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Des inégalités </a:t>
            </a:r>
            <a:b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8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très classiques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43" name="Image 5"/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sp>
        <p:nvSpPr>
          <p:cNvPr id="14" name="Bulle rectangulaire 13"/>
          <p:cNvSpPr/>
          <p:nvPr/>
        </p:nvSpPr>
        <p:spPr>
          <a:xfrm>
            <a:off x="5518483" y="4754955"/>
            <a:ext cx="2687054" cy="1524885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Quelle rémunération ?</a:t>
            </a:r>
          </a:p>
        </p:txBody>
      </p:sp>
      <p:sp>
        <p:nvSpPr>
          <p:cNvPr id="20" name="Bulle rectangulaire 19"/>
          <p:cNvSpPr/>
          <p:nvPr/>
        </p:nvSpPr>
        <p:spPr>
          <a:xfrm>
            <a:off x="302271" y="4754955"/>
            <a:ext cx="2687054" cy="1524885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Quel déroulement de carrière ?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1" name="Bulle rectangulaire 20"/>
          <p:cNvSpPr/>
          <p:nvPr/>
        </p:nvSpPr>
        <p:spPr>
          <a:xfrm>
            <a:off x="9204263" y="2248102"/>
            <a:ext cx="2687054" cy="1524885"/>
          </a:xfrm>
          <a:prstGeom prst="wedgeRectCallout">
            <a:avLst/>
          </a:prstGeom>
          <a:solidFill>
            <a:schemeClr val="accent6"/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Quel emploi ?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2" name="Bulle rectangulaire 21"/>
          <p:cNvSpPr/>
          <p:nvPr/>
        </p:nvSpPr>
        <p:spPr>
          <a:xfrm>
            <a:off x="6169021" y="2591193"/>
            <a:ext cx="2687054" cy="1524885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Quel accès à la formation ?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3" name="Bulle rectangulaire 22"/>
          <p:cNvSpPr/>
          <p:nvPr/>
        </p:nvSpPr>
        <p:spPr>
          <a:xfrm>
            <a:off x="3115784" y="3010545"/>
            <a:ext cx="2687054" cy="1524885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Quel temps de travail ?</a:t>
            </a:r>
          </a:p>
        </p:txBody>
      </p:sp>
      <p:sp>
        <p:nvSpPr>
          <p:cNvPr id="24" name="Bulle rectangulaire 23"/>
          <p:cNvSpPr/>
          <p:nvPr/>
        </p:nvSpPr>
        <p:spPr>
          <a:xfrm>
            <a:off x="302271" y="1828750"/>
            <a:ext cx="2687054" cy="1524885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Quel statut d’emploi ?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AA75CA-7F40-4CE6-85A0-9BBD0BE0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68" y="1557059"/>
            <a:ext cx="7215392" cy="50711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04AC67-9A51-44FF-A161-54C3AE06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96" y="2045495"/>
            <a:ext cx="3939881" cy="3467400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FE7FDC5-4D3F-4095-B8B5-08C047CA25D5}"/>
              </a:ext>
            </a:extLst>
          </p:cNvPr>
          <p:cNvSpPr/>
          <p:nvPr/>
        </p:nvSpPr>
        <p:spPr>
          <a:xfrm>
            <a:off x="2857484" y="105736"/>
            <a:ext cx="936756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Quelle fonction publique, </a:t>
            </a:r>
            <a:br>
              <a:rPr lang="fr-FR" sz="44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</a:br>
            <a:r>
              <a:rPr lang="fr-FR" sz="4400" b="1" strike="noStrike" spc="-1" dirty="0">
                <a:solidFill>
                  <a:srgbClr val="E15C12"/>
                </a:solidFill>
                <a:latin typeface="Arial Black"/>
                <a:ea typeface="DejaVu Sans"/>
              </a:rPr>
              <a:t>quel statut d’emploi ?</a:t>
            </a:r>
            <a:endParaRPr lang="fr-FR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8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5754" y="273600"/>
            <a:ext cx="8457245" cy="1144800"/>
          </a:xfrm>
        </p:spPr>
        <p:txBody>
          <a:bodyPr/>
          <a:lstStyle/>
          <a:p>
            <a:pPr algn="ctr"/>
            <a:r>
              <a:rPr lang="fr-FR" b="1" spc="-1" dirty="0">
                <a:solidFill>
                  <a:srgbClr val="E15C12"/>
                </a:solidFill>
                <a:latin typeface="Arial Black"/>
              </a:rPr>
              <a:t>Un coup d’œil aux inégalités de rémunération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0659AE-C55B-4EB8-88EA-9FBC37619337}"/>
              </a:ext>
            </a:extLst>
          </p:cNvPr>
          <p:cNvGrpSpPr/>
          <p:nvPr/>
        </p:nvGrpSpPr>
        <p:grpSpPr>
          <a:xfrm>
            <a:off x="869102" y="2731806"/>
            <a:ext cx="2467950" cy="2666474"/>
            <a:chOff x="609480" y="3668442"/>
            <a:chExt cx="2467950" cy="2666474"/>
          </a:xfrm>
        </p:grpSpPr>
        <p:sp>
          <p:nvSpPr>
            <p:cNvPr id="9" name="Cylindre 8"/>
            <p:cNvSpPr/>
            <p:nvPr/>
          </p:nvSpPr>
          <p:spPr>
            <a:xfrm>
              <a:off x="782716" y="4580609"/>
              <a:ext cx="914400" cy="121615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F</a:t>
              </a:r>
            </a:p>
          </p:txBody>
        </p:sp>
        <p:sp>
          <p:nvSpPr>
            <p:cNvPr id="10" name="Cylindre 9"/>
            <p:cNvSpPr/>
            <p:nvPr/>
          </p:nvSpPr>
          <p:spPr>
            <a:xfrm>
              <a:off x="1697116" y="3668442"/>
              <a:ext cx="914400" cy="215461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609480" y="5934806"/>
              <a:ext cx="13196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/>
                <a:t>2277 €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1697116" y="5934806"/>
              <a:ext cx="1380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/>
                <a:t>2541 €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7789" y="1755764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Salaire médian FPE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3764" y="1755764"/>
            <a:ext cx="2346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1</a:t>
            </a:r>
            <a:r>
              <a:rPr lang="fr-FR" sz="2400" b="1" baseline="30000" dirty="0">
                <a:solidFill>
                  <a:schemeClr val="tx2"/>
                </a:solidFill>
              </a:rPr>
              <a:t>er</a:t>
            </a:r>
            <a:r>
              <a:rPr lang="fr-FR" sz="2400" b="1" dirty="0">
                <a:solidFill>
                  <a:schemeClr val="tx2"/>
                </a:solidFill>
              </a:rPr>
              <a:t> décile FPE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83B63DA-D3AC-49A4-82F9-F405DC7F41CC}"/>
              </a:ext>
            </a:extLst>
          </p:cNvPr>
          <p:cNvGrpSpPr/>
          <p:nvPr/>
        </p:nvGrpSpPr>
        <p:grpSpPr>
          <a:xfrm>
            <a:off x="4466942" y="2638303"/>
            <a:ext cx="2296254" cy="2759977"/>
            <a:chOff x="4385559" y="3127325"/>
            <a:chExt cx="2296254" cy="275997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77D6B96-6E43-463B-8A49-99B8B94445A1}"/>
                </a:ext>
              </a:extLst>
            </p:cNvPr>
            <p:cNvGrpSpPr/>
            <p:nvPr/>
          </p:nvGrpSpPr>
          <p:grpSpPr>
            <a:xfrm>
              <a:off x="4551261" y="3127325"/>
              <a:ext cx="2130552" cy="2759977"/>
              <a:chOff x="3965688" y="3527435"/>
              <a:chExt cx="2130552" cy="2759977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3965688" y="4388886"/>
                <a:ext cx="1216152" cy="1216152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b="1" dirty="0"/>
                  <a:t>F</a:t>
                </a: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4880088" y="3527435"/>
                <a:ext cx="1216152" cy="210634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b="1" dirty="0"/>
                  <a:t>H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67711" y="5887302"/>
                <a:ext cx="11988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1638 €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385559" y="5487192"/>
              <a:ext cx="968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1478 €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111158" y="1755764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fr-FR" sz="2400" b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décile FPE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1EE1CCC-6CFA-4B27-A945-C4CD3045DBD2}"/>
              </a:ext>
            </a:extLst>
          </p:cNvPr>
          <p:cNvGrpSpPr/>
          <p:nvPr/>
        </p:nvGrpSpPr>
        <p:grpSpPr>
          <a:xfrm>
            <a:off x="8471081" y="2445506"/>
            <a:ext cx="2005079" cy="2710404"/>
            <a:chOff x="6472990" y="3512763"/>
            <a:chExt cx="2005079" cy="2710404"/>
          </a:xfrm>
        </p:grpSpPr>
        <p:sp>
          <p:nvSpPr>
            <p:cNvPr id="25" name="Disque magnétique 24"/>
            <p:cNvSpPr/>
            <p:nvPr/>
          </p:nvSpPr>
          <p:spPr>
            <a:xfrm>
              <a:off x="6538402" y="4311792"/>
              <a:ext cx="914400" cy="1148534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F</a:t>
              </a:r>
            </a:p>
          </p:txBody>
        </p:sp>
        <p:sp>
          <p:nvSpPr>
            <p:cNvPr id="26" name="Disque magnétique 25"/>
            <p:cNvSpPr/>
            <p:nvPr/>
          </p:nvSpPr>
          <p:spPr>
            <a:xfrm>
              <a:off x="7436430" y="3512763"/>
              <a:ext cx="914400" cy="197888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09534" y="5823057"/>
              <a:ext cx="968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4103 €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2990" y="5823057"/>
              <a:ext cx="968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3369 €</a:t>
              </a:r>
            </a:p>
          </p:txBody>
        </p:sp>
      </p:grpSp>
      <p:pic>
        <p:nvPicPr>
          <p:cNvPr id="21" name="Image 5">
            <a:extLst>
              <a:ext uri="{FF2B5EF4-FFF2-40B4-BE49-F238E27FC236}">
                <a16:creationId xmlns:a16="http://schemas.microsoft.com/office/drawing/2014/main" id="{12EA6290-6C5C-4E3F-A310-883BCAFF8CD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5086" y="273600"/>
            <a:ext cx="8447914" cy="1144800"/>
          </a:xfrm>
        </p:spPr>
        <p:txBody>
          <a:bodyPr/>
          <a:lstStyle/>
          <a:p>
            <a:pPr algn="ctr"/>
            <a:r>
              <a:rPr lang="fr-FR" b="1" spc="-1" dirty="0">
                <a:solidFill>
                  <a:srgbClr val="E15C12"/>
                </a:solidFill>
                <a:latin typeface="Arial Black"/>
              </a:rPr>
              <a:t>Un coup d’œil aux inégalités de rémunération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1063" y="1625212"/>
            <a:ext cx="29690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Rachat de RTT </a:t>
            </a:r>
          </a:p>
          <a:p>
            <a:r>
              <a:rPr lang="fr-FR" sz="2400" b="1" dirty="0">
                <a:solidFill>
                  <a:schemeClr val="tx2"/>
                </a:solidFill>
              </a:rPr>
              <a:t>ou congés annuels</a:t>
            </a: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88542" y="1857986"/>
            <a:ext cx="23551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/>
                </a:solidFill>
              </a:rPr>
              <a:t>Enseignant.e.s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7481" y="1857986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Non </a:t>
            </a:r>
            <a:r>
              <a:rPr lang="fr-FR" sz="2400" b="1" dirty="0" err="1">
                <a:solidFill>
                  <a:schemeClr val="tx2"/>
                </a:solidFill>
              </a:rPr>
              <a:t>enseignant.e.s</a:t>
            </a:r>
            <a:r>
              <a:rPr lang="fr-FR" sz="2400" b="1" dirty="0">
                <a:solidFill>
                  <a:schemeClr val="tx2"/>
                </a:solidFill>
              </a:rPr>
              <a:t> EN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7CDFCD7-F72A-4F2E-B906-964FA3B4FCCA}"/>
              </a:ext>
            </a:extLst>
          </p:cNvPr>
          <p:cNvGrpSpPr/>
          <p:nvPr/>
        </p:nvGrpSpPr>
        <p:grpSpPr>
          <a:xfrm>
            <a:off x="3667096" y="2739563"/>
            <a:ext cx="2824411" cy="2876365"/>
            <a:chOff x="3568214" y="2769580"/>
            <a:chExt cx="2824411" cy="2876365"/>
          </a:xfrm>
        </p:grpSpPr>
        <p:sp>
          <p:nvSpPr>
            <p:cNvPr id="22" name="Rectangle 21"/>
            <p:cNvSpPr/>
            <p:nvPr/>
          </p:nvSpPr>
          <p:spPr>
            <a:xfrm>
              <a:off x="3568214" y="2769580"/>
              <a:ext cx="1397121" cy="28763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/>
                <a:t>TIB des hommes = 1,08 x celui des femmes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65334" y="2769580"/>
              <a:ext cx="1427291" cy="287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/>
                <a:t>Montant des HS des hommes = 2,4 x celui des femmes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CD496C-2FE9-46DF-AEEA-8BD99D31541F}"/>
              </a:ext>
            </a:extLst>
          </p:cNvPr>
          <p:cNvGrpSpPr/>
          <p:nvPr/>
        </p:nvGrpSpPr>
        <p:grpSpPr>
          <a:xfrm>
            <a:off x="7441660" y="2739564"/>
            <a:ext cx="3042479" cy="2876365"/>
            <a:chOff x="7441660" y="2739564"/>
            <a:chExt cx="3042479" cy="2876365"/>
          </a:xfrm>
        </p:grpSpPr>
        <p:sp>
          <p:nvSpPr>
            <p:cNvPr id="31" name="Rectangle 30"/>
            <p:cNvSpPr/>
            <p:nvPr/>
          </p:nvSpPr>
          <p:spPr>
            <a:xfrm>
              <a:off x="7441660" y="2739564"/>
              <a:ext cx="1614791" cy="28763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/>
                <a:t>TIB des hommes = 1,21 x celui des femmes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56849" y="2739564"/>
              <a:ext cx="1427290" cy="2876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/>
                <a:t>Montant des primes des hommes = 1,51 x celui des femmes</a:t>
              </a:r>
            </a:p>
          </p:txBody>
        </p:sp>
      </p:grpSp>
      <p:pic>
        <p:nvPicPr>
          <p:cNvPr id="15" name="Image 5">
            <a:extLst>
              <a:ext uri="{FF2B5EF4-FFF2-40B4-BE49-F238E27FC236}">
                <a16:creationId xmlns:a16="http://schemas.microsoft.com/office/drawing/2014/main" id="{4AEC598E-CE82-4E0B-905A-6FAE8CB4F0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576800" y="5760000"/>
            <a:ext cx="1036080" cy="1039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4E81D84F-A9C6-4D04-AD64-7F24EDE48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15254"/>
              </p:ext>
            </p:extLst>
          </p:nvPr>
        </p:nvGraphicFramePr>
        <p:xfrm>
          <a:off x="-773012" y="2483578"/>
          <a:ext cx="4572000" cy="372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Graphic spid="2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11600</TotalTime>
  <Words>1605</Words>
  <Application>Microsoft Office PowerPoint</Application>
  <PresentationFormat>Personnalisé</PresentationFormat>
  <Paragraphs>240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coup d’œil aux inégalités de rémunération</vt:lpstr>
      <vt:lpstr>Un coup d’œil aux inégalités de rémunération</vt:lpstr>
      <vt:lpstr>Un coup d’œil aux inégalités de rémunération</vt:lpstr>
      <vt:lpstr>Un coup d’œil aux inégalités de rémunération</vt:lpstr>
      <vt:lpstr>Présentation PowerPoint</vt:lpstr>
      <vt:lpstr>Chef, vous avez dit cheffe ?</vt:lpstr>
      <vt:lpstr>Chef, vous avez dit cheffe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Mesures emblématiques inscrites dans la loi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Jean-Louis LOPEZ</dc:creator>
  <dc:description/>
  <cp:lastModifiedBy>Catherine NAVE-BEKHTI</cp:lastModifiedBy>
  <cp:revision>250</cp:revision>
  <dcterms:created xsi:type="dcterms:W3CDTF">2017-03-10T16:35:08Z</dcterms:created>
  <dcterms:modified xsi:type="dcterms:W3CDTF">2021-02-12T17:59:50Z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