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3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4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5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46"/>
  </p:notesMasterIdLst>
  <p:sldIdLst>
    <p:sldId id="331" r:id="rId5"/>
    <p:sldId id="414" r:id="rId6"/>
    <p:sldId id="355" r:id="rId7"/>
    <p:sldId id="356" r:id="rId8"/>
    <p:sldId id="336" r:id="rId9"/>
    <p:sldId id="549" r:id="rId10"/>
    <p:sldId id="550" r:id="rId11"/>
    <p:sldId id="562" r:id="rId12"/>
    <p:sldId id="400" r:id="rId13"/>
    <p:sldId id="6393" r:id="rId14"/>
    <p:sldId id="357" r:id="rId15"/>
    <p:sldId id="425" r:id="rId16"/>
    <p:sldId id="547" r:id="rId17"/>
    <p:sldId id="551" r:id="rId18"/>
    <p:sldId id="488" r:id="rId19"/>
    <p:sldId id="6394" r:id="rId20"/>
    <p:sldId id="424" r:id="rId21"/>
    <p:sldId id="553" r:id="rId22"/>
    <p:sldId id="416" r:id="rId23"/>
    <p:sldId id="351" r:id="rId24"/>
    <p:sldId id="554" r:id="rId25"/>
    <p:sldId id="406" r:id="rId26"/>
    <p:sldId id="564" r:id="rId27"/>
    <p:sldId id="563" r:id="rId28"/>
    <p:sldId id="555" r:id="rId29"/>
    <p:sldId id="556" r:id="rId30"/>
    <p:sldId id="411" r:id="rId31"/>
    <p:sldId id="560" r:id="rId32"/>
    <p:sldId id="408" r:id="rId33"/>
    <p:sldId id="557" r:id="rId34"/>
    <p:sldId id="552" r:id="rId35"/>
    <p:sldId id="558" r:id="rId36"/>
    <p:sldId id="559" r:id="rId37"/>
    <p:sldId id="6395" r:id="rId38"/>
    <p:sldId id="6396" r:id="rId39"/>
    <p:sldId id="289" r:id="rId40"/>
    <p:sldId id="6397" r:id="rId41"/>
    <p:sldId id="6398" r:id="rId42"/>
    <p:sldId id="6399" r:id="rId43"/>
    <p:sldId id="421" r:id="rId44"/>
    <p:sldId id="420" r:id="rId45"/>
  </p:sldIdLst>
  <p:sldSz cx="9906000" cy="6858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1"/>
            <p14:sldId id="414"/>
            <p14:sldId id="355"/>
            <p14:sldId id="356"/>
            <p14:sldId id="336"/>
            <p14:sldId id="549"/>
            <p14:sldId id="550"/>
            <p14:sldId id="562"/>
            <p14:sldId id="400"/>
            <p14:sldId id="6393"/>
            <p14:sldId id="357"/>
            <p14:sldId id="425"/>
            <p14:sldId id="547"/>
            <p14:sldId id="551"/>
            <p14:sldId id="488"/>
            <p14:sldId id="6394"/>
            <p14:sldId id="424"/>
            <p14:sldId id="553"/>
            <p14:sldId id="416"/>
            <p14:sldId id="351"/>
            <p14:sldId id="554"/>
            <p14:sldId id="406"/>
            <p14:sldId id="564"/>
            <p14:sldId id="563"/>
            <p14:sldId id="555"/>
            <p14:sldId id="556"/>
            <p14:sldId id="411"/>
            <p14:sldId id="560"/>
            <p14:sldId id="408"/>
            <p14:sldId id="557"/>
            <p14:sldId id="552"/>
            <p14:sldId id="558"/>
            <p14:sldId id="559"/>
            <p14:sldId id="6395"/>
            <p14:sldId id="6396"/>
            <p14:sldId id="289"/>
            <p14:sldId id="6397"/>
            <p14:sldId id="6398"/>
            <p14:sldId id="6399"/>
            <p14:sldId id="421"/>
            <p14:sldId id="420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3120" userDrawn="1">
          <p15:clr>
            <a:srgbClr val="A4A3A4"/>
          </p15:clr>
        </p15:guide>
        <p15:guide id="8" pos="516" userDrawn="1">
          <p15:clr>
            <a:srgbClr val="A4A3A4"/>
          </p15:clr>
        </p15:guide>
        <p15:guide id="9" pos="5626" userDrawn="1">
          <p15:clr>
            <a:srgbClr val="A4A3A4"/>
          </p15:clr>
        </p15:guide>
        <p15:guide id="10" pos="5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003300"/>
    <a:srgbClr val="DA58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1"/>
    <p:restoredTop sz="93186" autoAdjust="0"/>
  </p:normalViewPr>
  <p:slideViewPr>
    <p:cSldViewPr showGuides="1">
      <p:cViewPr varScale="1">
        <p:scale>
          <a:sx n="68" d="100"/>
          <a:sy n="68" d="100"/>
        </p:scale>
        <p:origin x="1110" y="60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3120"/>
        <p:guide pos="516"/>
        <p:guide pos="5626"/>
        <p:guide pos="59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37831328618691E-2"/>
          <c:y val="2.6140468523443691E-2"/>
          <c:w val="0.57220161347827003"/>
          <c:h val="0.74916238511414979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Milieu ordinaire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Feuil1!$A$6:$A$16</c:f>
              <c:strCache>
                <c:ptCount val="11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  <c:pt idx="6">
                  <c:v>2018-2019</c:v>
                </c:pt>
                <c:pt idx="7">
                  <c:v>2019-2020</c:v>
                </c:pt>
                <c:pt idx="8">
                  <c:v>2020-2021</c:v>
                </c:pt>
                <c:pt idx="9">
                  <c:v>2021-2022</c:v>
                </c:pt>
                <c:pt idx="10">
                  <c:v>2022-2023</c:v>
                </c:pt>
              </c:strCache>
            </c:strRef>
          </c:cat>
          <c:val>
            <c:numRef>
              <c:f>Feuil1!$B$6:$B$16</c:f>
              <c:numCache>
                <c:formatCode>General</c:formatCode>
                <c:ptCount val="11"/>
                <c:pt idx="0">
                  <c:v>4249</c:v>
                </c:pt>
                <c:pt idx="1">
                  <c:v>4455</c:v>
                </c:pt>
                <c:pt idx="2">
                  <c:v>4642</c:v>
                </c:pt>
                <c:pt idx="3">
                  <c:v>5148</c:v>
                </c:pt>
                <c:pt idx="4">
                  <c:v>5485</c:v>
                </c:pt>
                <c:pt idx="5">
                  <c:v>5503</c:v>
                </c:pt>
                <c:pt idx="6">
                  <c:v>5590</c:v>
                </c:pt>
                <c:pt idx="7">
                  <c:v>5641</c:v>
                </c:pt>
                <c:pt idx="8">
                  <c:v>5975</c:v>
                </c:pt>
                <c:pt idx="9">
                  <c:v>6961</c:v>
                </c:pt>
                <c:pt idx="10">
                  <c:v>7526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47-4E16-B165-7B807BB9A69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Établissements Hospitaliers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Feuil1!$A$6:$A$16</c:f>
              <c:strCache>
                <c:ptCount val="11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  <c:pt idx="6">
                  <c:v>2018-2019</c:v>
                </c:pt>
                <c:pt idx="7">
                  <c:v>2019-2020</c:v>
                </c:pt>
                <c:pt idx="8">
                  <c:v>2020-2021</c:v>
                </c:pt>
                <c:pt idx="9">
                  <c:v>2021-2022</c:v>
                </c:pt>
                <c:pt idx="10">
                  <c:v>2022-2023</c:v>
                </c:pt>
              </c:strCache>
            </c:strRef>
          </c:cat>
          <c:val>
            <c:numRef>
              <c:f>Feuil1!$C$6:$C$16</c:f>
              <c:numCache>
                <c:formatCode>General</c:formatCode>
                <c:ptCount val="11"/>
                <c:pt idx="0">
                  <c:v>418</c:v>
                </c:pt>
                <c:pt idx="1">
                  <c:v>377</c:v>
                </c:pt>
                <c:pt idx="2">
                  <c:v>405</c:v>
                </c:pt>
                <c:pt idx="3">
                  <c:v>385</c:v>
                </c:pt>
                <c:pt idx="4">
                  <c:v>410</c:v>
                </c:pt>
                <c:pt idx="5">
                  <c:v>443</c:v>
                </c:pt>
                <c:pt idx="6">
                  <c:v>461</c:v>
                </c:pt>
                <c:pt idx="7">
                  <c:v>485</c:v>
                </c:pt>
                <c:pt idx="8">
                  <c:v>484</c:v>
                </c:pt>
                <c:pt idx="9">
                  <c:v>262</c:v>
                </c:pt>
                <c:pt idx="10">
                  <c:v>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47-4E16-B165-7B807BB9A69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Établissements médico-sociaux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Feuil1!$A$6:$A$16</c:f>
              <c:strCache>
                <c:ptCount val="11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  <c:pt idx="6">
                  <c:v>2018-2019</c:v>
                </c:pt>
                <c:pt idx="7">
                  <c:v>2019-2020</c:v>
                </c:pt>
                <c:pt idx="8">
                  <c:v>2020-2021</c:v>
                </c:pt>
                <c:pt idx="9">
                  <c:v>2021-2022</c:v>
                </c:pt>
                <c:pt idx="10">
                  <c:v>2022-2023</c:v>
                </c:pt>
              </c:strCache>
            </c:strRef>
          </c:cat>
          <c:val>
            <c:numRef>
              <c:f>Feuil1!$D$6:$D$16</c:f>
              <c:numCache>
                <c:formatCode>General</c:formatCode>
                <c:ptCount val="11"/>
                <c:pt idx="0">
                  <c:v>1794</c:v>
                </c:pt>
                <c:pt idx="1">
                  <c:v>1807</c:v>
                </c:pt>
                <c:pt idx="2">
                  <c:v>1650</c:v>
                </c:pt>
                <c:pt idx="3">
                  <c:v>1648</c:v>
                </c:pt>
                <c:pt idx="4">
                  <c:v>1750</c:v>
                </c:pt>
                <c:pt idx="5">
                  <c:v>1768</c:v>
                </c:pt>
                <c:pt idx="6">
                  <c:v>1655</c:v>
                </c:pt>
                <c:pt idx="7">
                  <c:v>1605</c:v>
                </c:pt>
                <c:pt idx="8">
                  <c:v>1476</c:v>
                </c:pt>
                <c:pt idx="9">
                  <c:v>1390</c:v>
                </c:pt>
                <c:pt idx="10">
                  <c:v>1513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47-4E16-B165-7B807BB9A695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Nombre d’élèves en situation de handicap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Feuil1!$A$6:$A$16</c:f>
              <c:strCache>
                <c:ptCount val="11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  <c:pt idx="6">
                  <c:v>2018-2019</c:v>
                </c:pt>
                <c:pt idx="7">
                  <c:v>2019-2020</c:v>
                </c:pt>
                <c:pt idx="8">
                  <c:v>2020-2021</c:v>
                </c:pt>
                <c:pt idx="9">
                  <c:v>2021-2022</c:v>
                </c:pt>
                <c:pt idx="10">
                  <c:v>2022-2023</c:v>
                </c:pt>
              </c:strCache>
            </c:strRef>
          </c:cat>
          <c:val>
            <c:numRef>
              <c:f>Feuil1!$E$6:$E$16</c:f>
              <c:numCache>
                <c:formatCode>General</c:formatCode>
                <c:ptCount val="11"/>
                <c:pt idx="0">
                  <c:v>6461</c:v>
                </c:pt>
                <c:pt idx="1">
                  <c:v>6639</c:v>
                </c:pt>
                <c:pt idx="2">
                  <c:v>6697</c:v>
                </c:pt>
                <c:pt idx="3">
                  <c:v>7181</c:v>
                </c:pt>
                <c:pt idx="4">
                  <c:v>7645</c:v>
                </c:pt>
                <c:pt idx="5">
                  <c:v>7714</c:v>
                </c:pt>
                <c:pt idx="6">
                  <c:v>7706</c:v>
                </c:pt>
                <c:pt idx="7">
                  <c:v>7731</c:v>
                </c:pt>
                <c:pt idx="8">
                  <c:v>7935</c:v>
                </c:pt>
                <c:pt idx="9">
                  <c:v>8613</c:v>
                </c:pt>
                <c:pt idx="10">
                  <c:v>9309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47-4E16-B165-7B807BB9A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6541215"/>
        <c:axId val="786541631"/>
      </c:lineChart>
      <c:catAx>
        <c:axId val="7865412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6541631"/>
        <c:crosses val="autoZero"/>
        <c:auto val="1"/>
        <c:lblAlgn val="ctr"/>
        <c:lblOffset val="100"/>
        <c:noMultiLvlLbl val="0"/>
      </c:catAx>
      <c:valAx>
        <c:axId val="78654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6541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68490493965204735"/>
          <c:y val="0.5839268295531308"/>
          <c:w val="0.31014651818055688"/>
          <c:h val="0.41142764930687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'enquête 3-12'!$B$19</c:f>
              <c:strCache>
                <c:ptCount val="1"/>
                <c:pt idx="0">
                  <c:v>nombre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'enquête 3-12'!$A$20:$A$24</c:f>
              <c:strCache>
                <c:ptCount val="5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</c:strCache>
            </c:strRef>
          </c:cat>
          <c:val>
            <c:numRef>
              <c:f>'enquête 3-12'!$B$20:$B$24</c:f>
              <c:numCache>
                <c:formatCode>General</c:formatCode>
                <c:ptCount val="5"/>
                <c:pt idx="0">
                  <c:v>5528</c:v>
                </c:pt>
                <c:pt idx="1">
                  <c:v>5627</c:v>
                </c:pt>
                <c:pt idx="2">
                  <c:v>5975</c:v>
                </c:pt>
                <c:pt idx="3">
                  <c:v>6961</c:v>
                </c:pt>
                <c:pt idx="4">
                  <c:v>7526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2F-476B-A98D-FC4A410368AD}"/>
            </c:ext>
          </c:extLst>
        </c:ser>
        <c:ser>
          <c:idx val="1"/>
          <c:order val="1"/>
          <c:tx>
            <c:strRef>
              <c:f>'enquête 3-12'!$C$19</c:f>
              <c:strCache>
                <c:ptCount val="1"/>
                <c:pt idx="0">
                  <c:v>1er degré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'enquête 3-12'!$A$20:$A$24</c:f>
              <c:strCache>
                <c:ptCount val="5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</c:strCache>
            </c:strRef>
          </c:cat>
          <c:val>
            <c:numRef>
              <c:f>'enquête 3-12'!$C$20:$C$24</c:f>
              <c:numCache>
                <c:formatCode>General</c:formatCode>
                <c:ptCount val="5"/>
                <c:pt idx="0">
                  <c:v>3067</c:v>
                </c:pt>
                <c:pt idx="1">
                  <c:v>3133</c:v>
                </c:pt>
                <c:pt idx="2">
                  <c:v>3331</c:v>
                </c:pt>
                <c:pt idx="3">
                  <c:v>3894</c:v>
                </c:pt>
                <c:pt idx="4">
                  <c:v>4139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2F-476B-A98D-FC4A410368AD}"/>
            </c:ext>
          </c:extLst>
        </c:ser>
        <c:ser>
          <c:idx val="2"/>
          <c:order val="2"/>
          <c:tx>
            <c:strRef>
              <c:f>'enquête 3-12'!$D$19</c:f>
              <c:strCache>
                <c:ptCount val="1"/>
                <c:pt idx="0">
                  <c:v>2nd degré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'enquête 3-12'!$A$20:$A$24</c:f>
              <c:strCache>
                <c:ptCount val="5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</c:strCache>
            </c:strRef>
          </c:cat>
          <c:val>
            <c:numRef>
              <c:f>'enquête 3-12'!$D$20:$D$24</c:f>
              <c:numCache>
                <c:formatCode>General</c:formatCode>
                <c:ptCount val="5"/>
                <c:pt idx="0">
                  <c:v>2461</c:v>
                </c:pt>
                <c:pt idx="1">
                  <c:v>2494</c:v>
                </c:pt>
                <c:pt idx="2">
                  <c:v>2644</c:v>
                </c:pt>
                <c:pt idx="3">
                  <c:v>3067</c:v>
                </c:pt>
                <c:pt idx="4">
                  <c:v>3387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2F-476B-A98D-FC4A41036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9164607"/>
        <c:axId val="1746880095"/>
      </c:lineChart>
      <c:catAx>
        <c:axId val="1409164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46880095"/>
        <c:crosses val="autoZero"/>
        <c:auto val="1"/>
        <c:lblAlgn val="ctr"/>
        <c:lblOffset val="100"/>
        <c:noMultiLvlLbl val="0"/>
      </c:catAx>
      <c:valAx>
        <c:axId val="174688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9164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ULIS!$M$6</c:f>
              <c:strCache>
                <c:ptCount val="1"/>
                <c:pt idx="0">
                  <c:v>ULIS école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ULIS!$L$7:$L$20</c:f>
              <c:strCache>
                <c:ptCount val="14"/>
                <c:pt idx="0">
                  <c:v> R09</c:v>
                </c:pt>
                <c:pt idx="1">
                  <c:v> R10</c:v>
                </c:pt>
                <c:pt idx="2">
                  <c:v> R11</c:v>
                </c:pt>
                <c:pt idx="3">
                  <c:v> R12</c:v>
                </c:pt>
                <c:pt idx="4">
                  <c:v> R13</c:v>
                </c:pt>
                <c:pt idx="5">
                  <c:v> R14</c:v>
                </c:pt>
                <c:pt idx="6">
                  <c:v> R15</c:v>
                </c:pt>
                <c:pt idx="7">
                  <c:v> R16</c:v>
                </c:pt>
                <c:pt idx="8">
                  <c:v> R17</c:v>
                </c:pt>
                <c:pt idx="9">
                  <c:v> R18</c:v>
                </c:pt>
                <c:pt idx="10">
                  <c:v> R19</c:v>
                </c:pt>
                <c:pt idx="11">
                  <c:v> R20</c:v>
                </c:pt>
                <c:pt idx="12">
                  <c:v> R21</c:v>
                </c:pt>
                <c:pt idx="13">
                  <c:v> R22</c:v>
                </c:pt>
              </c:strCache>
            </c:strRef>
          </c:cat>
          <c:val>
            <c:numRef>
              <c:f>ULIS!$M$7:$M$20</c:f>
              <c:numCache>
                <c:formatCode>General</c:formatCode>
                <c:ptCount val="14"/>
                <c:pt idx="0">
                  <c:v>54</c:v>
                </c:pt>
                <c:pt idx="1">
                  <c:v>61</c:v>
                </c:pt>
                <c:pt idx="2">
                  <c:v>61</c:v>
                </c:pt>
                <c:pt idx="3">
                  <c:v>67</c:v>
                </c:pt>
                <c:pt idx="4">
                  <c:v>69</c:v>
                </c:pt>
                <c:pt idx="5">
                  <c:v>70</c:v>
                </c:pt>
                <c:pt idx="6">
                  <c:v>70</c:v>
                </c:pt>
                <c:pt idx="7">
                  <c:v>71</c:v>
                </c:pt>
                <c:pt idx="8">
                  <c:v>72</c:v>
                </c:pt>
                <c:pt idx="9">
                  <c:v>72</c:v>
                </c:pt>
                <c:pt idx="10">
                  <c:v>72</c:v>
                </c:pt>
                <c:pt idx="11">
                  <c:v>72</c:v>
                </c:pt>
                <c:pt idx="12">
                  <c:v>74</c:v>
                </c:pt>
                <c:pt idx="13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2F-406B-9D48-73296E3A7018}"/>
            </c:ext>
          </c:extLst>
        </c:ser>
        <c:ser>
          <c:idx val="1"/>
          <c:order val="1"/>
          <c:tx>
            <c:strRef>
              <c:f>ULIS!$N$6</c:f>
              <c:strCache>
                <c:ptCount val="1"/>
                <c:pt idx="0">
                  <c:v>ULIS collège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ULIS!$L$7:$L$20</c:f>
              <c:strCache>
                <c:ptCount val="14"/>
                <c:pt idx="0">
                  <c:v> R09</c:v>
                </c:pt>
                <c:pt idx="1">
                  <c:v> R10</c:v>
                </c:pt>
                <c:pt idx="2">
                  <c:v> R11</c:v>
                </c:pt>
                <c:pt idx="3">
                  <c:v> R12</c:v>
                </c:pt>
                <c:pt idx="4">
                  <c:v> R13</c:v>
                </c:pt>
                <c:pt idx="5">
                  <c:v> R14</c:v>
                </c:pt>
                <c:pt idx="6">
                  <c:v> R15</c:v>
                </c:pt>
                <c:pt idx="7">
                  <c:v> R16</c:v>
                </c:pt>
                <c:pt idx="8">
                  <c:v> R17</c:v>
                </c:pt>
                <c:pt idx="9">
                  <c:v> R18</c:v>
                </c:pt>
                <c:pt idx="10">
                  <c:v> R19</c:v>
                </c:pt>
                <c:pt idx="11">
                  <c:v> R20</c:v>
                </c:pt>
                <c:pt idx="12">
                  <c:v> R21</c:v>
                </c:pt>
                <c:pt idx="13">
                  <c:v> R22</c:v>
                </c:pt>
              </c:strCache>
            </c:strRef>
          </c:cat>
          <c:val>
            <c:numRef>
              <c:f>ULIS!$N$7:$N$20</c:f>
              <c:numCache>
                <c:formatCode>General</c:formatCode>
                <c:ptCount val="14"/>
                <c:pt idx="0">
                  <c:v>26</c:v>
                </c:pt>
                <c:pt idx="1">
                  <c:v>32</c:v>
                </c:pt>
                <c:pt idx="2">
                  <c:v>40</c:v>
                </c:pt>
                <c:pt idx="3">
                  <c:v>45</c:v>
                </c:pt>
                <c:pt idx="4">
                  <c:v>47</c:v>
                </c:pt>
                <c:pt idx="5">
                  <c:v>52</c:v>
                </c:pt>
                <c:pt idx="6">
                  <c:v>55</c:v>
                </c:pt>
                <c:pt idx="7">
                  <c:v>57</c:v>
                </c:pt>
                <c:pt idx="8">
                  <c:v>60</c:v>
                </c:pt>
                <c:pt idx="9">
                  <c:v>62</c:v>
                </c:pt>
                <c:pt idx="10">
                  <c:v>65</c:v>
                </c:pt>
                <c:pt idx="11">
                  <c:v>67</c:v>
                </c:pt>
                <c:pt idx="12">
                  <c:v>69</c:v>
                </c:pt>
                <c:pt idx="13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2F-406B-9D48-73296E3A7018}"/>
            </c:ext>
          </c:extLst>
        </c:ser>
        <c:ser>
          <c:idx val="2"/>
          <c:order val="2"/>
          <c:tx>
            <c:strRef>
              <c:f>ULIS!$O$6</c:f>
              <c:strCache>
                <c:ptCount val="1"/>
                <c:pt idx="0">
                  <c:v>lycée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ULIS!$L$7:$L$20</c:f>
              <c:strCache>
                <c:ptCount val="14"/>
                <c:pt idx="0">
                  <c:v> R09</c:v>
                </c:pt>
                <c:pt idx="1">
                  <c:v> R10</c:v>
                </c:pt>
                <c:pt idx="2">
                  <c:v> R11</c:v>
                </c:pt>
                <c:pt idx="3">
                  <c:v> R12</c:v>
                </c:pt>
                <c:pt idx="4">
                  <c:v> R13</c:v>
                </c:pt>
                <c:pt idx="5">
                  <c:v> R14</c:v>
                </c:pt>
                <c:pt idx="6">
                  <c:v> R15</c:v>
                </c:pt>
                <c:pt idx="7">
                  <c:v> R16</c:v>
                </c:pt>
                <c:pt idx="8">
                  <c:v> R17</c:v>
                </c:pt>
                <c:pt idx="9">
                  <c:v> R18</c:v>
                </c:pt>
                <c:pt idx="10">
                  <c:v> R19</c:v>
                </c:pt>
                <c:pt idx="11">
                  <c:v> R20</c:v>
                </c:pt>
                <c:pt idx="12">
                  <c:v> R21</c:v>
                </c:pt>
                <c:pt idx="13">
                  <c:v> R22</c:v>
                </c:pt>
              </c:strCache>
            </c:strRef>
          </c:cat>
          <c:val>
            <c:numRef>
              <c:f>ULIS!$O$7:$O$20</c:f>
              <c:numCache>
                <c:formatCode>General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  <c:pt idx="4">
                  <c:v>7</c:v>
                </c:pt>
                <c:pt idx="5">
                  <c:v>8</c:v>
                </c:pt>
                <c:pt idx="6">
                  <c:v>11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2F-406B-9D48-73296E3A7018}"/>
            </c:ext>
          </c:extLst>
        </c:ser>
        <c:ser>
          <c:idx val="3"/>
          <c:order val="3"/>
          <c:tx>
            <c:strRef>
              <c:f>ULIS!$P$6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ULIS!$L$7:$L$20</c:f>
              <c:strCache>
                <c:ptCount val="14"/>
                <c:pt idx="0">
                  <c:v> R09</c:v>
                </c:pt>
                <c:pt idx="1">
                  <c:v> R10</c:v>
                </c:pt>
                <c:pt idx="2">
                  <c:v> R11</c:v>
                </c:pt>
                <c:pt idx="3">
                  <c:v> R12</c:v>
                </c:pt>
                <c:pt idx="4">
                  <c:v> R13</c:v>
                </c:pt>
                <c:pt idx="5">
                  <c:v> R14</c:v>
                </c:pt>
                <c:pt idx="6">
                  <c:v> R15</c:v>
                </c:pt>
                <c:pt idx="7">
                  <c:v> R16</c:v>
                </c:pt>
                <c:pt idx="8">
                  <c:v> R17</c:v>
                </c:pt>
                <c:pt idx="9">
                  <c:v> R18</c:v>
                </c:pt>
                <c:pt idx="10">
                  <c:v> R19</c:v>
                </c:pt>
                <c:pt idx="11">
                  <c:v> R20</c:v>
                </c:pt>
                <c:pt idx="12">
                  <c:v> R21</c:v>
                </c:pt>
                <c:pt idx="13">
                  <c:v> R22</c:v>
                </c:pt>
              </c:strCache>
            </c:strRef>
          </c:cat>
          <c:val>
            <c:numRef>
              <c:f>ULIS!$P$7:$P$20</c:f>
              <c:numCache>
                <c:formatCode>General</c:formatCode>
                <c:ptCount val="14"/>
                <c:pt idx="0">
                  <c:v>82</c:v>
                </c:pt>
                <c:pt idx="1">
                  <c:v>96</c:v>
                </c:pt>
                <c:pt idx="2">
                  <c:v>107</c:v>
                </c:pt>
                <c:pt idx="3">
                  <c:v>116</c:v>
                </c:pt>
                <c:pt idx="4">
                  <c:v>123</c:v>
                </c:pt>
                <c:pt idx="5">
                  <c:v>130</c:v>
                </c:pt>
                <c:pt idx="6">
                  <c:v>136</c:v>
                </c:pt>
                <c:pt idx="7">
                  <c:v>141</c:v>
                </c:pt>
                <c:pt idx="8">
                  <c:v>146</c:v>
                </c:pt>
                <c:pt idx="9">
                  <c:v>149</c:v>
                </c:pt>
                <c:pt idx="10">
                  <c:v>152</c:v>
                </c:pt>
                <c:pt idx="11">
                  <c:v>154</c:v>
                </c:pt>
                <c:pt idx="12">
                  <c:v>158</c:v>
                </c:pt>
                <c:pt idx="13">
                  <c:v>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2F-406B-9D48-73296E3A7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089568"/>
        <c:axId val="491597072"/>
      </c:lineChart>
      <c:catAx>
        <c:axId val="49208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1597072"/>
        <c:crosses val="autoZero"/>
        <c:auto val="1"/>
        <c:lblAlgn val="ctr"/>
        <c:lblOffset val="100"/>
        <c:noMultiLvlLbl val="0"/>
      </c:catAx>
      <c:valAx>
        <c:axId val="49159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208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37-4B54-A195-950A6AC1703C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37-4B54-A195-950A6AC1703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7E0FDDE-AD32-4DE3-9712-FA4707831833}" type="PERCENTAGE">
                      <a:rPr lang="en-US"/>
                      <a:pPr/>
                      <a:t>[POURCENTAGE]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37-4B54-A195-950A6AC1703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1313774-E89B-4134-A536-360C865376A8}" type="PERCENTAGE">
                      <a:rPr lang="en-US"/>
                      <a:pPr/>
                      <a:t>[POURCENTAGE]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37-4B54-A195-950A6AC170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ULIS!$N$42:$O$42</c:f>
              <c:strCache>
                <c:ptCount val="2"/>
                <c:pt idx="0">
                  <c:v>public</c:v>
                </c:pt>
                <c:pt idx="1">
                  <c:v>privé</c:v>
                </c:pt>
              </c:strCache>
            </c:strRef>
          </c:cat>
          <c:val>
            <c:numRef>
              <c:f>ULIS!$N$43:$O$43</c:f>
              <c:numCache>
                <c:formatCode>General</c:formatCode>
                <c:ptCount val="2"/>
                <c:pt idx="0">
                  <c:v>136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37-4B54-A195-950A6AC1703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12585373274060807"/>
          <c:y val="0.77840326759523326"/>
          <c:w val="0.87414626725939193"/>
          <c:h val="0.19127933069362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r-FR" sz="1800" noProof="0" dirty="0">
                <a:solidFill>
                  <a:schemeClr val="bg1"/>
                </a:solidFill>
              </a:rPr>
              <a:t>évolution de la notification d'aide humaine</a:t>
            </a:r>
          </a:p>
        </c:rich>
      </c:tx>
      <c:layout>
        <c:manualLayout>
          <c:xMode val="edge"/>
          <c:yMode val="edge"/>
          <c:x val="0.17297148970659049"/>
          <c:y val="5.878976410028515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4123706106652701E-2"/>
          <c:y val="6.3110811761656116E-2"/>
          <c:w val="0.91836817852550279"/>
          <c:h val="0.57450190719549676"/>
        </c:manualLayout>
      </c:layout>
      <c:lineChart>
        <c:grouping val="standard"/>
        <c:varyColors val="0"/>
        <c:ser>
          <c:idx val="0"/>
          <c:order val="0"/>
          <c:tx>
            <c:strRef>
              <c:f>'aide humaine'!$I$40</c:f>
              <c:strCache>
                <c:ptCount val="1"/>
                <c:pt idx="0">
                  <c:v>aide individuelle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'aide humaine'!$H$41:$H$45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'aide humaine'!$I$41:$I$45</c:f>
              <c:numCache>
                <c:formatCode>General</c:formatCode>
                <c:ptCount val="5"/>
                <c:pt idx="0">
                  <c:v>2226</c:v>
                </c:pt>
                <c:pt idx="1">
                  <c:v>1642</c:v>
                </c:pt>
                <c:pt idx="2">
                  <c:v>1841</c:v>
                </c:pt>
                <c:pt idx="3">
                  <c:v>2230</c:v>
                </c:pt>
                <c:pt idx="4">
                  <c:v>2226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3-47F4-8665-F9522CC829D4}"/>
            </c:ext>
          </c:extLst>
        </c:ser>
        <c:ser>
          <c:idx val="1"/>
          <c:order val="1"/>
          <c:tx>
            <c:strRef>
              <c:f>'aide humaine'!$J$40</c:f>
              <c:strCache>
                <c:ptCount val="1"/>
                <c:pt idx="0">
                  <c:v>aide mutualisée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'aide humaine'!$H$41:$H$45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'aide humaine'!$J$41:$J$45</c:f>
              <c:numCache>
                <c:formatCode>General</c:formatCode>
                <c:ptCount val="5"/>
                <c:pt idx="0">
                  <c:v>1071</c:v>
                </c:pt>
                <c:pt idx="1">
                  <c:v>1293</c:v>
                </c:pt>
                <c:pt idx="2">
                  <c:v>1550</c:v>
                </c:pt>
                <c:pt idx="3">
                  <c:v>2129</c:v>
                </c:pt>
                <c:pt idx="4">
                  <c:v>2855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F3-47F4-8665-F9522CC829D4}"/>
            </c:ext>
          </c:extLst>
        </c:ser>
        <c:ser>
          <c:idx val="2"/>
          <c:order val="2"/>
          <c:tx>
            <c:strRef>
              <c:f>'aide humaine'!$K$40</c:f>
              <c:strCache>
                <c:ptCount val="1"/>
                <c:pt idx="0">
                  <c:v>total 
aide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'aide humaine'!$H$41:$H$45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'aide humaine'!$K$41:$K$45</c:f>
              <c:numCache>
                <c:formatCode>General</c:formatCode>
                <c:ptCount val="5"/>
                <c:pt idx="0">
                  <c:v>3297</c:v>
                </c:pt>
                <c:pt idx="1">
                  <c:v>2935</c:v>
                </c:pt>
                <c:pt idx="2">
                  <c:v>3391</c:v>
                </c:pt>
                <c:pt idx="3">
                  <c:v>4359</c:v>
                </c:pt>
                <c:pt idx="4">
                  <c:v>5081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F3-47F4-8665-F9522CC82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7738543"/>
        <c:axId val="1658030927"/>
      </c:lineChart>
      <c:catAx>
        <c:axId val="164773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8030927"/>
        <c:crosses val="autoZero"/>
        <c:auto val="1"/>
        <c:lblAlgn val="ctr"/>
        <c:lblOffset val="100"/>
        <c:noMultiLvlLbl val="0"/>
      </c:catAx>
      <c:valAx>
        <c:axId val="1658030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7738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0.67566</cdr:x>
      <cdr:y>0</cdr:y>
    </cdr:from>
    <cdr:to>
      <cdr:x>0.74433</cdr:x>
      <cdr:y>0.11095</cdr:y>
    </cdr:to>
    <cdr:sp macro="" textlink="">
      <cdr:nvSpPr>
        <cdr:cNvPr id="4" name="Ellipse 3">
          <a:extLst xmlns:a="http://schemas.openxmlformats.org/drawingml/2006/main">
            <a:ext uri="{FF2B5EF4-FFF2-40B4-BE49-F238E27FC236}">
              <a16:creationId xmlns:a16="http://schemas.microsoft.com/office/drawing/2014/main" id="{469FC45D-3F98-43DE-A9AB-A506D59FF82B}"/>
            </a:ext>
          </a:extLst>
        </cdr:cNvPr>
        <cdr:cNvSpPr/>
      </cdr:nvSpPr>
      <cdr:spPr>
        <a:xfrm xmlns:a="http://schemas.openxmlformats.org/drawingml/2006/main">
          <a:off x="5202076" y="-1894164"/>
          <a:ext cx="528697" cy="36100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45720" rIns="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 sz="105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0.65269</cdr:x>
      <cdr:y>0</cdr:y>
    </cdr:from>
    <cdr:to>
      <cdr:x>0.75983</cdr:x>
      <cdr:y>0.10658</cdr:y>
    </cdr:to>
    <cdr:sp macro="" textlink="">
      <cdr:nvSpPr>
        <cdr:cNvPr id="8" name="Ellipse 7">
          <a:extLst xmlns:a="http://schemas.openxmlformats.org/drawingml/2006/main">
            <a:ext uri="{FF2B5EF4-FFF2-40B4-BE49-F238E27FC236}">
              <a16:creationId xmlns:a16="http://schemas.microsoft.com/office/drawing/2014/main" id="{E779B817-6C0F-4C21-A2C4-7AB096D5EDAE}"/>
            </a:ext>
          </a:extLst>
        </cdr:cNvPr>
        <cdr:cNvSpPr/>
      </cdr:nvSpPr>
      <cdr:spPr>
        <a:xfrm xmlns:a="http://schemas.openxmlformats.org/drawingml/2006/main">
          <a:off x="5025219" y="-1894164"/>
          <a:ext cx="824888" cy="34679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DA58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fr-FR" dirty="0">
              <a:solidFill>
                <a:schemeClr val="tx1">
                  <a:lumMod val="65000"/>
                  <a:lumOff val="35000"/>
                </a:schemeClr>
              </a:solidFill>
            </a:rPr>
            <a:t>+40%</a:t>
          </a:r>
        </a:p>
        <a:p xmlns:a="http://schemas.openxmlformats.org/drawingml/2006/main">
          <a:endParaRPr lang="fr-FR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0.40656</cdr:x>
      <cdr:y>0.75352</cdr:y>
    </cdr:from>
    <cdr:to>
      <cdr:x>1</cdr:x>
      <cdr:y>0.84833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58CC3FD5-5875-4C85-BC92-E572E3FC323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03186" y="3255568"/>
          <a:ext cx="4383725" cy="40962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23/05/2023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Parmi les 8613 é, 6961 sont scolarisés en milieu ordinaire ( 1d, 2d pu/</a:t>
            </a:r>
            <a:r>
              <a:rPr lang="fr-FR" dirty="0" err="1"/>
              <a:t>pr</a:t>
            </a:r>
            <a:r>
              <a:rPr lang="fr-FR" dirty="0"/>
              <a:t>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330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800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653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85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Précédente CNH le 11 février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89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95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80000" y="5226529"/>
            <a:ext cx="351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23 MAI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95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5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540000" y="360000"/>
            <a:ext cx="269688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5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0000" y="3128061"/>
            <a:ext cx="9126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90000" y="6379200"/>
            <a:ext cx="9126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0000" y="180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1200000"/>
            <a:ext cx="9126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9998" y="2522624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8000" y="2524800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85999" y="2524800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9906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984000"/>
            <a:ext cx="9126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1200000"/>
            <a:ext cx="9126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8000" y="240000"/>
            <a:ext cx="5928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89999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88000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786000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23 MAI 2023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0C935-44EA-4F56-9945-0894F1557DA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926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8675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89999" y="1200000"/>
            <a:ext cx="9126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89999" y="2448000"/>
            <a:ext cx="9126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248500" y="6378000"/>
            <a:ext cx="12675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90000" y="6378000"/>
            <a:ext cx="6396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23 MAI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786000" y="6378000"/>
            <a:ext cx="14625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90000" y="6379200"/>
            <a:ext cx="9126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logoAC_NANTES_diaporama.wm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4000" y="144000"/>
            <a:ext cx="449481" cy="45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4" r:id="rId6"/>
    <p:sldLayoutId id="2147483822" r:id="rId7"/>
  </p:sldLayoutIdLst>
  <p:hf hd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6.png"/><Relationship Id="rId5" Type="http://schemas.openxmlformats.org/officeDocument/2006/relationships/tags" Target="../tags/tag77.xml"/><Relationship Id="rId10" Type="http://schemas.openxmlformats.org/officeDocument/2006/relationships/image" Target="../media/image5.png"/><Relationship Id="rId4" Type="http://schemas.openxmlformats.org/officeDocument/2006/relationships/tags" Target="../tags/tag76.xml"/><Relationship Id="rId9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chart" Target="../charts/chart5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9.jpe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23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10" Type="http://schemas.openxmlformats.org/officeDocument/2006/relationships/image" Target="../media/image6.png"/><Relationship Id="rId4" Type="http://schemas.openxmlformats.org/officeDocument/2006/relationships/tags" Target="../tags/tag132.xml"/><Relationship Id="rId9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39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5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80.xml"/><Relationship Id="rId4" Type="http://schemas.openxmlformats.org/officeDocument/2006/relationships/tags" Target="../tags/tag17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image" Target="../media/image3.png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chart" Target="../charts/chart1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notesSlide" Target="../notesSlides/notesSlide1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chart" Target="../charts/chart2.xml"/><Relationship Id="rId5" Type="http://schemas.openxmlformats.org/officeDocument/2006/relationships/tags" Target="../tags/tag4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chart" Target="../charts/chart4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727878" y="1772816"/>
            <a:ext cx="8689618" cy="3672408"/>
          </a:xfrm>
        </p:spPr>
        <p:txBody>
          <a:bodyPr/>
          <a:lstStyle/>
          <a:p>
            <a:pPr algn="ctr"/>
            <a:r>
              <a:rPr lang="fr-FR" sz="3600" dirty="0">
                <a:cs typeface="Times New Roman" panose="02020603050405020304" pitchFamily="18" charset="0"/>
              </a:rPr>
              <a:t>Conseil départemental de l’Education nationale</a:t>
            </a:r>
          </a:p>
          <a:p>
            <a:pPr algn="ctr"/>
            <a:endParaRPr lang="fr-FR" sz="3600" dirty="0">
              <a:cs typeface="Times New Roman" panose="02020603050405020304" pitchFamily="18" charset="0"/>
            </a:endParaRPr>
          </a:p>
          <a:p>
            <a:pPr algn="ctr"/>
            <a:r>
              <a:rPr lang="fr-FR" sz="3600" dirty="0">
                <a:solidFill>
                  <a:srgbClr val="003399"/>
                </a:solidFill>
                <a:cs typeface="Times New Roman" panose="02020603050405020304" pitchFamily="18" charset="0"/>
              </a:rPr>
              <a:t>école inclusive</a:t>
            </a:r>
          </a:p>
          <a:p>
            <a:endParaRPr lang="fr-FR" sz="3600" dirty="0">
              <a:cs typeface="Times New Roman" panose="02020603050405020304" pitchFamily="18" charset="0"/>
            </a:endParaRPr>
          </a:p>
          <a:p>
            <a:pPr algn="ctr"/>
            <a:r>
              <a:rPr lang="fr-FR" sz="3600" dirty="0">
                <a:cs typeface="Times New Roman" panose="02020603050405020304" pitchFamily="18" charset="0"/>
              </a:rPr>
              <a:t>23 MAI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02559B-5A98-47AB-BD45-396C0147DDB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23 MAI 2023</a:t>
            </a:r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4682" y="1188012"/>
            <a:ext cx="8337376" cy="292500"/>
          </a:xfrm>
        </p:spPr>
        <p:txBody>
          <a:bodyPr/>
          <a:lstStyle/>
          <a:p>
            <a:pPr algn="ctr"/>
            <a:r>
              <a:rPr lang="fr-FR" sz="1600" dirty="0"/>
              <a:t>Focus sur les dispositifs autisme dans les établissements scolaires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869F7F5-6EF0-45E4-8000-7A7AB629F70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707E881-83EF-4652-8F40-424BFD9C5CE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5583884" y="2504108"/>
            <a:ext cx="4049636" cy="125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E6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Dispositifs à la rentrée 2022</a:t>
            </a:r>
          </a:p>
          <a:p>
            <a:pPr marL="360000" lvl="1"/>
            <a:r>
              <a:rPr lang="fr-F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 ULIS TSA école</a:t>
            </a:r>
          </a:p>
          <a:p>
            <a:pPr marL="360000" lvl="1"/>
            <a:r>
              <a:rPr lang="fr-F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 ULIS TSA Collège</a:t>
            </a:r>
          </a:p>
          <a:p>
            <a:pPr marL="360000" lvl="1"/>
            <a:r>
              <a:rPr lang="fr-F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 DAR (Dispositif d’Auto Régulation) école</a:t>
            </a:r>
          </a:p>
          <a:p>
            <a:pPr marL="360000" lvl="1"/>
            <a:r>
              <a:rPr lang="fr-F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 UEMA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6C38520-811A-43A1-BF26-7971C0D6D3F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1440000" y="375436"/>
            <a:ext cx="7560000" cy="6741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rgbClr val="003399"/>
                </a:solidFill>
              </a:rPr>
              <a:t>Scolarisation des élèves en situation de handicap </a:t>
            </a:r>
            <a:br>
              <a:rPr lang="fr-FR" sz="2000" dirty="0">
                <a:solidFill>
                  <a:srgbClr val="003399"/>
                </a:solidFill>
              </a:rPr>
            </a:br>
            <a:r>
              <a:rPr lang="fr-FR" sz="2000" dirty="0">
                <a:solidFill>
                  <a:srgbClr val="003399"/>
                </a:solidFill>
              </a:rPr>
              <a:t>en Loire-Atlantique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DBD349-DEB9-4C18-AA0C-A1EDA4A518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72480" y="1618966"/>
            <a:ext cx="5256584" cy="267872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61EBC0E6-0DA8-47D4-89D0-5FFA95A118F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5529064" y="5220482"/>
            <a:ext cx="7841096" cy="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E6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Stratégie autisme 2023-2027</a:t>
            </a:r>
          </a:p>
          <a:p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   </a:t>
            </a:r>
            <a:r>
              <a:rPr lang="fr-F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 projection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EBB161-F04A-4889-B008-B8ED259E98F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996970" y="4068608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Dispositifs supplémentaires rentrée 2023</a:t>
            </a:r>
          </a:p>
          <a:p>
            <a:pPr lvl="1"/>
            <a:r>
              <a:rPr lang="fr-FR" sz="1400" i="1" dirty="0"/>
              <a:t>	</a:t>
            </a:r>
            <a:r>
              <a:rPr lang="fr-FR" sz="1400" dirty="0"/>
              <a:t>DAR école André </a:t>
            </a:r>
            <a:r>
              <a:rPr lang="fr-FR" sz="1400" dirty="0" err="1"/>
              <a:t>Lermite</a:t>
            </a:r>
            <a:r>
              <a:rPr lang="fr-FR" sz="1400" dirty="0"/>
              <a:t> Nantes</a:t>
            </a:r>
          </a:p>
          <a:p>
            <a:pPr lvl="1"/>
            <a:r>
              <a:rPr lang="fr-FR" sz="1400" dirty="0"/>
              <a:t>	UEMA en Sud Loire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494847-5667-496E-974C-C602CC94B1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7610" y="82803"/>
            <a:ext cx="730639" cy="427691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6D9337-8D59-48C3-9D73-384C6DF6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807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90000" y="2132856"/>
            <a:ext cx="9126000" cy="3312368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endParaRPr lang="fr-FR" sz="12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2800" dirty="0">
                <a:solidFill>
                  <a:srgbClr val="003399"/>
                </a:solidFill>
                <a:cs typeface="Times New Roman" panose="02020603050405020304" pitchFamily="18" charset="0"/>
              </a:rPr>
              <a:t>2.  L’aide humaine sur le département</a:t>
            </a:r>
          </a:p>
          <a:p>
            <a:pPr algn="ctr"/>
            <a:endParaRPr lang="fr-FR" sz="16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ctr"/>
            <a:endParaRPr lang="fr-FR" sz="16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ctr"/>
            <a:endParaRPr lang="fr-FR" sz="32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ctr"/>
            <a:endParaRPr lang="fr-FR" sz="14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ctr"/>
            <a:endParaRPr lang="fr-FR" sz="14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ctr"/>
            <a:endParaRPr lang="fr-FR" sz="1400" dirty="0">
              <a:solidFill>
                <a:srgbClr val="003399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3B6173-7669-4C46-B6E1-987F659B6FE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302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48544" y="363200"/>
            <a:ext cx="8208912" cy="463330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003399"/>
                </a:solidFill>
              </a:rPr>
              <a:t>Evolution du nombre de notifications</a:t>
            </a:r>
            <a:br>
              <a:rPr lang="fr-FR" sz="2400" dirty="0">
                <a:solidFill>
                  <a:srgbClr val="003399"/>
                </a:solidFill>
              </a:rPr>
            </a:br>
            <a:br>
              <a:rPr lang="fr-FR" sz="2400" dirty="0">
                <a:solidFill>
                  <a:srgbClr val="003399"/>
                </a:solidFill>
              </a:rPr>
            </a:br>
            <a:endParaRPr lang="fr-FR" sz="2400" dirty="0">
              <a:solidFill>
                <a:srgbClr val="003399"/>
              </a:solidFill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109D1A3D-44F9-48A5-8420-0D45F717EFB5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14609734"/>
              </p:ext>
            </p:extLst>
          </p:nvPr>
        </p:nvGraphicFramePr>
        <p:xfrm>
          <a:off x="827548" y="1489955"/>
          <a:ext cx="7386911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16" name="Titre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7918648" y="1965432"/>
            <a:ext cx="469139" cy="2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5081</a:t>
            </a:r>
          </a:p>
          <a:p>
            <a:pPr algn="ctr"/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7777620" y="2889498"/>
            <a:ext cx="751193" cy="2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2855</a:t>
            </a:r>
          </a:p>
        </p:txBody>
      </p:sp>
      <p:sp>
        <p:nvSpPr>
          <p:cNvPr id="23" name="Titre 1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7929981" y="3171992"/>
            <a:ext cx="469139" cy="2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2226</a:t>
            </a: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9FE78A7E-8A0C-4418-B28E-956A90A41609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6163507" y="2219684"/>
            <a:ext cx="535169" cy="15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4359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F5B3308-B511-4615-8FBD-C3EEDFFCD12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6109624" y="3395943"/>
            <a:ext cx="751193" cy="2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2129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D0381F2-137D-4045-AB39-276B4246A4DF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6064854" y="3034754"/>
            <a:ext cx="751193" cy="2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2230</a:t>
            </a:r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DDA5C847-0115-4381-B287-49176E5BD003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126919" y="3085435"/>
            <a:ext cx="751193" cy="2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2226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2A318A8A-73D5-4E8D-815D-73C6C89E310D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056860" y="3572842"/>
            <a:ext cx="751193" cy="2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1071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20BDC57C-65F8-4DC1-8DAB-6E60AF1A75E4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3450614" y="3301874"/>
            <a:ext cx="751193" cy="2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1642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5235D49-9AA0-46E6-BCD6-90153186DAFA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3451632" y="2762372"/>
            <a:ext cx="751193" cy="2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2935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9343D469-7511-4D7E-A3BA-152EF8B99240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4708179" y="2605101"/>
            <a:ext cx="751193" cy="2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3391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D32F3C2-84A5-46C5-B6BC-0A05F807BDAD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3454340" y="3726998"/>
            <a:ext cx="751193" cy="2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1293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1B492542-A00B-4775-9FEE-07F99DB531A9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4719763" y="3613384"/>
            <a:ext cx="751193" cy="2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1550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9A5AB03-2027-429B-A764-AF64E3BA81B4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4703244" y="3265562"/>
            <a:ext cx="751193" cy="2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1841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DF818A97-3125-4E1E-8B16-8DEE6C77D6CF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126920" y="2639052"/>
            <a:ext cx="751193" cy="2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3297</a:t>
            </a: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02ABA634-DC69-4DE1-AA22-ABA8625B456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663782" y="2720543"/>
            <a:ext cx="70081" cy="403892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7F084FB-FD35-4C96-9CC9-D30B97EE7652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78169" y="5278475"/>
            <a:ext cx="88343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Au cours de l’année 2021-2022, inversion de la proportion de l’aide humaine mutualisée (56%) vis-à-vis de l’aide humaine individuelle (44%)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EBE832-B57A-4E0D-B17C-B0D9CE09124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2208351" y="886592"/>
            <a:ext cx="556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aide individuelle vs aide mutualisée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2E64AF1-6FC4-42A0-93C8-FB8F16C098D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340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48544" y="363200"/>
            <a:ext cx="8208912" cy="360000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rgbClr val="003399"/>
                </a:solidFill>
              </a:rPr>
              <a:t>Evolution du nombre de premières demandes d’aide humaine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51B3BF-30EC-4E63-8A05-7AB8DDD1208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71453" y="4700594"/>
            <a:ext cx="8928992" cy="154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1600" dirty="0"/>
              <a:t>Un enjeu : redéfinir l’aide humaine en tant que compensation et en réponse à un besoin identifié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1600" dirty="0"/>
              <a:t>Un objectif : accompagner l’identification et l’analyse du besoin de l’élève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1600" dirty="0"/>
              <a:t>Des moyens : </a:t>
            </a:r>
            <a:r>
              <a:rPr lang="fr-FR" sz="1600" b="1" dirty="0"/>
              <a:t>4 postes supplémentaires d’enseignants référents </a:t>
            </a:r>
            <a:r>
              <a:rPr lang="fr-FR" sz="1600" dirty="0"/>
              <a:t>pour la scolarisation des élèves en situation de handicap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443973-513D-4BD9-8EF2-A5E509C57E9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58" y="1037401"/>
            <a:ext cx="5237972" cy="3234885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5D4780-3295-4611-A70C-4D8ADE8423C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88704" y="1114213"/>
            <a:ext cx="435328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56F60CC-BE07-4744-A209-FDCD2D6B481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412213" y="1844824"/>
            <a:ext cx="208823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i="1" dirty="0"/>
              <a:t>Augmentation massive du nombre de premières demandes d’aide humaine :</a:t>
            </a:r>
          </a:p>
          <a:p>
            <a:pPr algn="just"/>
            <a:endParaRPr lang="fr-FR" sz="1400" i="1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fr-FR" sz="1400" i="1" dirty="0"/>
              <a:t>+189% depuis 2017</a:t>
            </a:r>
          </a:p>
          <a:p>
            <a:pPr algn="just"/>
            <a:endParaRPr lang="fr-FR" sz="1400" i="1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fr-FR" sz="1400" i="1" dirty="0"/>
              <a:t>+ 67% depuis 2020</a:t>
            </a:r>
          </a:p>
          <a:p>
            <a:pPr algn="just"/>
            <a:endParaRPr lang="fr-FR" sz="1100" i="1" dirty="0"/>
          </a:p>
        </p:txBody>
      </p:sp>
      <p:sp>
        <p:nvSpPr>
          <p:cNvPr id="29" name="Espace réservé du pied de page 28">
            <a:extLst>
              <a:ext uri="{FF2B5EF4-FFF2-40B4-BE49-F238E27FC236}">
                <a16:creationId xmlns:a16="http://schemas.microsoft.com/office/drawing/2014/main" id="{41FC0521-563C-4D38-A0A7-2E8FFB3BFBB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88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360E9D-0BA7-4FD4-89ED-B1379292016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A856472-AF37-40DE-862E-DAD0D4EC68A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8544" y="363200"/>
            <a:ext cx="8208912" cy="360000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rgbClr val="003399"/>
                </a:solidFill>
              </a:rPr>
              <a:t>Les pôles inclusifs pour l’accompagnement localisés (PIAL)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D669AB-7A17-4777-A274-B26EF1A2496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48544" y="1626255"/>
            <a:ext cx="8208912" cy="251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Un principe</a:t>
            </a: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Le PIAL est la mise en synergie et l’optimisation de l’ensemble des ressources d’un territoire.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Cette dynamique est au service d’un accompagnement de qualité des élèves en situation de handicap et des acteurs de la communauté éducative.</a:t>
            </a:r>
          </a:p>
          <a:p>
            <a:pPr algn="just"/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562864-FA5A-417D-A34C-D6883E44027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48544" y="3972878"/>
            <a:ext cx="8320393" cy="215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Des objectifs</a:t>
            </a: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Favoriser une organisation pédagogique en pôle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Améliorer l’accessibilité pédagogique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Coordonner les moyens d’accompagnement humain 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Faciliter la réactivité et la flexibilité des accompagnements au plus près des besoins des élèves</a:t>
            </a:r>
            <a:endParaRPr lang="fr-FR" sz="2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C150184-1A34-4621-98F7-47DC646C0D7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000672" y="98072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Une organisation de l’aide humaine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A4FABC94-2C39-4B74-A3E5-3FF65509F25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247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56AD329C-A679-4D6B-9205-5FDFE523616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214166" y="670161"/>
            <a:ext cx="5817045" cy="5247864"/>
            <a:chOff x="3563888" y="1283471"/>
            <a:chExt cx="5554581" cy="5021059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B1EF66BF-5D59-4B6B-8B3B-44CDB7E8ED08}"/>
                </a:ext>
              </a:extLst>
            </p:cNvPr>
            <p:cNvGrpSpPr/>
            <p:nvPr/>
          </p:nvGrpSpPr>
          <p:grpSpPr>
            <a:xfrm>
              <a:off x="3563888" y="1400209"/>
              <a:ext cx="5554581" cy="4904321"/>
              <a:chOff x="3347864" y="173567"/>
              <a:chExt cx="5554581" cy="4904321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075DC29B-62D1-4155-AB02-5376A00C7B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15000" t="3101" r="11739" b="4500"/>
              <a:stretch/>
            </p:blipFill>
            <p:spPr>
              <a:xfrm>
                <a:off x="3492843" y="292499"/>
                <a:ext cx="5096956" cy="4545934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800E53-3AEE-4E76-9B18-4014737D4D2F}"/>
                  </a:ext>
                </a:extLst>
              </p:cNvPr>
              <p:cNvSpPr/>
              <p:nvPr/>
            </p:nvSpPr>
            <p:spPr>
              <a:xfrm>
                <a:off x="3347864" y="4464249"/>
                <a:ext cx="2304256" cy="5559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95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76BB7CE-C191-4DF9-9F37-6B3CE57BD24E}"/>
                  </a:ext>
                </a:extLst>
              </p:cNvPr>
              <p:cNvSpPr/>
              <p:nvPr/>
            </p:nvSpPr>
            <p:spPr>
              <a:xfrm>
                <a:off x="8110357" y="173567"/>
                <a:ext cx="792088" cy="7233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95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2EB64-D336-4353-8CEC-03AC0BAAC0C7}"/>
                  </a:ext>
                </a:extLst>
              </p:cNvPr>
              <p:cNvSpPr/>
              <p:nvPr/>
            </p:nvSpPr>
            <p:spPr>
              <a:xfrm>
                <a:off x="7397976" y="4464249"/>
                <a:ext cx="1422496" cy="6136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95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A5DC18-51B7-4D84-9634-A68D67C3BAAB}"/>
                </a:ext>
              </a:extLst>
            </p:cNvPr>
            <p:cNvSpPr/>
            <p:nvPr/>
          </p:nvSpPr>
          <p:spPr>
            <a:xfrm>
              <a:off x="3578364" y="1283471"/>
              <a:ext cx="993636" cy="407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05F4DC5-4B81-48D2-9378-19EF5094232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04862" y="776533"/>
            <a:ext cx="858095" cy="44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5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41682" y="1653470"/>
            <a:ext cx="3917298" cy="602260"/>
          </a:xfrm>
          <a:solidFill>
            <a:schemeClr val="bg1"/>
          </a:solidFill>
        </p:spPr>
        <p:txBody>
          <a:bodyPr/>
          <a:lstStyle/>
          <a:p>
            <a:br>
              <a:rPr lang="fr-FR" sz="1800" dirty="0"/>
            </a:br>
            <a:r>
              <a:rPr lang="fr-FR" sz="1800" dirty="0"/>
              <a:t>Rentrée 2022 : 57 PIAL </a:t>
            </a:r>
            <a:r>
              <a:rPr lang="fr-FR" sz="1800" dirty="0" err="1"/>
              <a:t>interdegrés</a:t>
            </a:r>
            <a:br>
              <a:rPr lang="fr-FR" sz="1800" dirty="0"/>
            </a:br>
            <a:br>
              <a:rPr lang="fr-FR" sz="1800" dirty="0"/>
            </a:br>
            <a:br>
              <a:rPr lang="fr-FR" sz="1800" dirty="0"/>
            </a:br>
            <a:br>
              <a:rPr lang="fr-FR" sz="1800" dirty="0"/>
            </a:br>
            <a:br>
              <a:rPr lang="fr-FR" sz="1800" dirty="0"/>
            </a:br>
            <a:br>
              <a:rPr lang="fr-FR" sz="1800" dirty="0"/>
            </a:br>
            <a:endParaRPr lang="fr-FR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964FD3-E64E-44A7-B1A7-0371346D834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89645" y="5660473"/>
            <a:ext cx="3198355" cy="286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2ED38A-6668-4E52-B930-28ABAB5081A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688874" y="5551238"/>
            <a:ext cx="608275" cy="507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BB476A8D-7412-44DC-BEC6-FA70DE8EE1B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857DB0F2-2027-4779-8233-3BF070F794D2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083704" y="354196"/>
            <a:ext cx="8208912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rgbClr val="003399"/>
                </a:solidFill>
              </a:rPr>
              <a:t>Les pôles inclusifs pour l’accompagnement localisé (PIAL)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1A2EAA-3F98-4E45-BEE8-71C8405ECE0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43698" y="2954830"/>
            <a:ext cx="3759706" cy="244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Une nouvelle organisation pour :</a:t>
            </a:r>
          </a:p>
          <a:p>
            <a:pPr marL="285750" lvl="0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fr-FR" sz="1400" dirty="0"/>
              <a:t>prioriser la continuité dans le parcours  de l’élève de la maternelle au lycée</a:t>
            </a:r>
          </a:p>
          <a:p>
            <a:pPr marL="171450" lvl="0" indent="-1714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fr-FR" sz="1400" dirty="0"/>
              <a:t>une gestion et un accompagnement plus efficients</a:t>
            </a:r>
          </a:p>
          <a:p>
            <a:pPr marL="171450" lvl="0" indent="-1714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fr-FR" sz="1400" dirty="0"/>
              <a:t>améliorer les conditions de travail des AESH en réduisant les déplacements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fr-FR" sz="14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653D622-6084-4E4C-B3F8-DDE9D629A80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000672" y="980728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Une organisation de l’aide humaine</a:t>
            </a:r>
          </a:p>
        </p:txBody>
      </p:sp>
    </p:spTree>
    <p:extLst>
      <p:ext uri="{BB962C8B-B14F-4D97-AF65-F5344CB8AC3E}">
        <p14:creationId xmlns:p14="http://schemas.microsoft.com/office/powerpoint/2010/main" val="248024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25228" y="953805"/>
            <a:ext cx="3455544" cy="615692"/>
          </a:xfrm>
        </p:spPr>
        <p:txBody>
          <a:bodyPr/>
          <a:lstStyle/>
          <a:p>
            <a:pPr algn="ctr"/>
            <a:r>
              <a:rPr lang="fr-FR" sz="2000" dirty="0"/>
              <a:t>La professionnalisation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484687" y="1842496"/>
            <a:ext cx="8810738" cy="3962767"/>
          </a:xfrm>
        </p:spPr>
        <p:txBody>
          <a:bodyPr/>
          <a:lstStyle/>
          <a:p>
            <a:pPr marL="179996" lvl="1" indent="0">
              <a:buNone/>
            </a:pPr>
            <a:endParaRPr lang="fr-FR" sz="2000" dirty="0"/>
          </a:p>
          <a:p>
            <a:pPr marL="179996" lvl="1" indent="0">
              <a:buNone/>
            </a:pPr>
            <a:endParaRPr lang="fr-FR" sz="2000" dirty="0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179388" y="1380832"/>
            <a:ext cx="9454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440448" y="2168760"/>
            <a:ext cx="4388456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>
              <a:spcAft>
                <a:spcPts val="200"/>
              </a:spcAft>
            </a:pPr>
            <a:r>
              <a:rPr lang="fr-FR" sz="1600" b="1" u="sng" dirty="0">
                <a:latin typeface="+mj-lt"/>
                <a:cs typeface="Times New Roman" panose="02020603050405020304" pitchFamily="18" charset="0"/>
              </a:rPr>
              <a:t>Les thèmes abordés:</a:t>
            </a:r>
          </a:p>
          <a:p>
            <a:pPr marL="36000">
              <a:spcAft>
                <a:spcPts val="200"/>
              </a:spcAft>
            </a:pPr>
            <a:endParaRPr lang="fr-FR" sz="1050" b="1" u="sng" dirty="0">
              <a:latin typeface="+mj-lt"/>
              <a:cs typeface="Times New Roman" panose="02020603050405020304" pitchFamily="18" charset="0"/>
            </a:endParaRPr>
          </a:p>
          <a:p>
            <a:pPr marL="321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  <a:cs typeface="Times New Roman" panose="02020603050405020304" pitchFamily="18" charset="0"/>
              </a:rPr>
              <a:t>Système éducatif + MDPH :  les modes de scolarisation dans l’ASH</a:t>
            </a:r>
          </a:p>
          <a:p>
            <a:pPr marL="321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  <a:cs typeface="Times New Roman" panose="02020603050405020304" pitchFamily="18" charset="0"/>
              </a:rPr>
              <a:t>La personne handicapée et la situation de handicap</a:t>
            </a:r>
          </a:p>
          <a:p>
            <a:pPr marL="321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  <a:cs typeface="Times New Roman" panose="02020603050405020304" pitchFamily="18" charset="0"/>
              </a:rPr>
              <a:t>La MDPH– Le PPS : Les outils et acteurs du PPS</a:t>
            </a:r>
          </a:p>
          <a:p>
            <a:pPr marL="321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  <a:cs typeface="Times New Roman" panose="02020603050405020304" pitchFamily="18" charset="0"/>
              </a:rPr>
              <a:t>La responsabilité juridique des AESH</a:t>
            </a:r>
          </a:p>
          <a:p>
            <a:pPr marL="321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  <a:cs typeface="Times New Roman" panose="02020603050405020304" pitchFamily="18" charset="0"/>
              </a:rPr>
              <a:t>La place de l’AESH : son rôle, son cadre d’action, sa posture professionnelle </a:t>
            </a:r>
          </a:p>
          <a:p>
            <a:pPr marL="321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  <a:cs typeface="Times New Roman" panose="02020603050405020304" pitchFamily="18" charset="0"/>
              </a:rPr>
              <a:t>Le développement de l’enfant et de l’adolescent</a:t>
            </a:r>
          </a:p>
          <a:p>
            <a:pPr marL="321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  <a:cs typeface="Times New Roman" panose="02020603050405020304" pitchFamily="18" charset="0"/>
              </a:rPr>
              <a:t>La protection de l’enfance</a:t>
            </a:r>
          </a:p>
          <a:p>
            <a:pPr marL="321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  <a:cs typeface="Times New Roman" panose="02020603050405020304" pitchFamily="18" charset="0"/>
              </a:rPr>
              <a:t>Les troubles des fonctions cognitives (intellectuels, « </a:t>
            </a:r>
            <a:r>
              <a:rPr lang="fr-FR" sz="1200" dirty="0" err="1">
                <a:latin typeface="+mj-lt"/>
                <a:cs typeface="Times New Roman" panose="02020603050405020304" pitchFamily="18" charset="0"/>
              </a:rPr>
              <a:t>dys</a:t>
            </a:r>
            <a:r>
              <a:rPr lang="fr-FR" sz="1200" dirty="0">
                <a:latin typeface="+mj-lt"/>
                <a:cs typeface="Times New Roman" panose="02020603050405020304" pitchFamily="18" charset="0"/>
              </a:rPr>
              <a:t> »)</a:t>
            </a:r>
          </a:p>
          <a:p>
            <a:pPr marL="321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  <a:cs typeface="Times New Roman" panose="02020603050405020304" pitchFamily="18" charset="0"/>
              </a:rPr>
              <a:t>Les troubles du spectre de l’autisme </a:t>
            </a:r>
          </a:p>
          <a:p>
            <a:pPr marL="321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  <a:cs typeface="Times New Roman" panose="02020603050405020304" pitchFamily="18" charset="0"/>
              </a:rPr>
              <a:t>Les troubles du comportement</a:t>
            </a:r>
          </a:p>
          <a:p>
            <a:pPr marL="321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  <a:cs typeface="Times New Roman" panose="02020603050405020304" pitchFamily="18" charset="0"/>
              </a:rPr>
              <a:t>Les troubles auditifs – troubles visuels</a:t>
            </a:r>
          </a:p>
          <a:p>
            <a:pPr marL="321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  <a:cs typeface="Times New Roman" panose="02020603050405020304" pitchFamily="18" charset="0"/>
              </a:rPr>
              <a:t>Les troubles sensoriels : construire et faire évoluer les gestes professionnels</a:t>
            </a:r>
          </a:p>
          <a:p>
            <a:pPr marL="321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  <a:cs typeface="Times New Roman" panose="02020603050405020304" pitchFamily="18" charset="0"/>
              </a:rPr>
              <a:t>Les aménagements d’examens, posture de l’AESH durant les examens</a:t>
            </a:r>
          </a:p>
          <a:p>
            <a:pPr marL="257175" indent="-257175">
              <a:spcAft>
                <a:spcPts val="200"/>
              </a:spcAft>
              <a:buFontTx/>
              <a:buChar char="-"/>
            </a:pPr>
            <a:endParaRPr lang="fr-FR" sz="1000" kern="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8294F0-F4D2-49ED-9377-62EF8E8FF3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9362" y="82803"/>
            <a:ext cx="918887" cy="537885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571424-389C-4870-B765-27F06455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11 mai 2023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E01EB8-FD5B-4CDD-A74C-3F88B4F0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E974747-8E48-468C-ADC2-2F091D8C11A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785600" y="380292"/>
            <a:ext cx="8208912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rgbClr val="003399"/>
                </a:solidFill>
              </a:rPr>
              <a:t>L’accompagnement humain</a:t>
            </a:r>
            <a:br>
              <a:rPr lang="fr-FR" sz="2000" dirty="0">
                <a:solidFill>
                  <a:srgbClr val="003399"/>
                </a:solidFill>
              </a:rPr>
            </a:br>
            <a:endParaRPr lang="fr-FR" sz="1800" dirty="0">
              <a:solidFill>
                <a:srgbClr val="00339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8FBAC7-95FC-4BC3-960F-70C5B804E80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53945" y="2227819"/>
            <a:ext cx="4444304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fr-FR" sz="1400" b="1" u="sng" kern="0" dirty="0">
                <a:latin typeface="+mj-lt"/>
                <a:cs typeface="Times New Roman" panose="02020603050405020304" pitchFamily="18" charset="0"/>
              </a:rPr>
              <a:t>Approfondissement sur des problématiques particulières</a:t>
            </a:r>
          </a:p>
          <a:p>
            <a:endParaRPr lang="fr-FR" sz="1400" b="1" kern="0" dirty="0">
              <a:latin typeface="+mj-lt"/>
              <a:cs typeface="Times New Roman" panose="02020603050405020304" pitchFamily="18" charset="0"/>
            </a:endParaRPr>
          </a:p>
          <a:p>
            <a:r>
              <a:rPr lang="fr-FR" sz="1200" b="1" kern="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Quelques exemples  </a:t>
            </a:r>
          </a:p>
          <a:p>
            <a:endParaRPr lang="fr-FR" sz="1200" b="1" kern="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1200" kern="0" dirty="0">
                <a:latin typeface="+mj-lt"/>
                <a:cs typeface="Times New Roman" panose="02020603050405020304" pitchFamily="18" charset="0"/>
              </a:rPr>
              <a:t>Prévenir et gérer les situations de violence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1200" kern="0" dirty="0">
                <a:latin typeface="+mj-lt"/>
                <a:cs typeface="Times New Roman" panose="02020603050405020304" pitchFamily="18" charset="0"/>
              </a:rPr>
              <a:t>Connaissance du Trouble du Spectre de l’autisme (TSA)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1200" kern="0" dirty="0">
                <a:latin typeface="+mj-lt"/>
                <a:cs typeface="Times New Roman" panose="02020603050405020304" pitchFamily="18" charset="0"/>
              </a:rPr>
              <a:t>Accompagner le handicap moteur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1200" kern="0" dirty="0">
                <a:latin typeface="+mj-lt"/>
                <a:cs typeface="Times New Roman" panose="02020603050405020304" pitchFamily="18" charset="0"/>
              </a:rPr>
              <a:t>Connaissances des Troubles Spécifiques du Langage et des Apprentissages (TSLA)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1200" kern="0" dirty="0">
                <a:latin typeface="+mj-lt"/>
                <a:cs typeface="Times New Roman" panose="02020603050405020304" pitchFamily="18" charset="0"/>
              </a:rPr>
              <a:t>Comment communiquer sans le langage oral ?</a:t>
            </a:r>
          </a:p>
          <a:p>
            <a:endParaRPr lang="fr-FR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29D9B65-CDE9-4260-AFBE-9E49805C9267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856787" y="1728469"/>
            <a:ext cx="3304125" cy="268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rgbClr val="0070C0"/>
                </a:solidFill>
              </a:rPr>
              <a:t>La formation initiale (60h</a:t>
            </a:r>
            <a:r>
              <a:rPr lang="fr-FR" sz="1400" dirty="0"/>
              <a:t>)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58205FD8-6FA4-44D9-BEAE-616E5F864C3C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5899935" y="1708470"/>
            <a:ext cx="3004220" cy="268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rgbClr val="0070C0"/>
                </a:solidFill>
              </a:rPr>
              <a:t>La formation continue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A5C21D8-992A-4A20-9CE9-C97ADCBC7836}"/>
              </a:ext>
            </a:extLst>
          </p:cNvPr>
          <p:cNvSpPr txBox="1"/>
          <p:nvPr/>
        </p:nvSpPr>
        <p:spPr>
          <a:xfrm>
            <a:off x="5166999" y="5333534"/>
            <a:ext cx="422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i="1" dirty="0">
                <a:solidFill>
                  <a:srgbClr val="0070C0"/>
                </a:solidFill>
              </a:rPr>
              <a:t>Constitution d’un groupe académique dédié à la formation des AESH</a:t>
            </a:r>
          </a:p>
        </p:txBody>
      </p:sp>
    </p:spTree>
    <p:extLst>
      <p:ext uri="{BB962C8B-B14F-4D97-AF65-F5344CB8AC3E}">
        <p14:creationId xmlns:p14="http://schemas.microsoft.com/office/powerpoint/2010/main" val="160741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4"/>
            <p:custDataLst>
              <p:tags r:id="rId1"/>
            </p:custDataLst>
          </p:nvPr>
        </p:nvSpPr>
        <p:spPr>
          <a:xfrm>
            <a:off x="390734" y="1052736"/>
            <a:ext cx="8810738" cy="5688632"/>
          </a:xfrm>
        </p:spPr>
        <p:txBody>
          <a:bodyPr/>
          <a:lstStyle/>
          <a:p>
            <a:pPr marL="0" lvl="0" indent="0">
              <a:buNone/>
            </a:pPr>
            <a:endParaRPr lang="fr-FR" sz="1600" b="0" dirty="0"/>
          </a:p>
          <a:p>
            <a:pPr marL="179996" lvl="1" indent="0">
              <a:buNone/>
            </a:pPr>
            <a:endParaRPr lang="fr-FR" sz="1600" dirty="0"/>
          </a:p>
          <a:p>
            <a:pPr marL="179996" lvl="1" indent="0">
              <a:buNone/>
            </a:pPr>
            <a:endParaRPr lang="fr-FR" sz="2000" dirty="0"/>
          </a:p>
          <a:p>
            <a:pPr marL="179996" lvl="1" indent="0">
              <a:buNone/>
            </a:pPr>
            <a:endParaRPr lang="fr-FR" sz="2000" dirty="0"/>
          </a:p>
          <a:p>
            <a:pPr marL="179996" lvl="1" indent="0">
              <a:buNone/>
            </a:pPr>
            <a:endParaRPr lang="fr-FR" sz="2000" dirty="0"/>
          </a:p>
          <a:p>
            <a:pPr marL="179996" lvl="1" indent="0">
              <a:buNone/>
            </a:pPr>
            <a:endParaRPr lang="fr-FR" sz="2000" dirty="0"/>
          </a:p>
          <a:p>
            <a:pPr marL="179996" lvl="1" indent="0">
              <a:buNone/>
            </a:pPr>
            <a:endParaRPr lang="fr-FR" sz="2000" dirty="0"/>
          </a:p>
          <a:p>
            <a:pPr marL="179996" lvl="1" indent="0">
              <a:buNone/>
            </a:pPr>
            <a:endParaRPr lang="fr-FR" sz="2000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560512" y="936104"/>
            <a:ext cx="8584344" cy="544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E6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- 3 coordonnateurs APADHE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- Répartition des dossiers 2021/2022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- Déploiement de 40 robots de </a:t>
            </a:r>
            <a:r>
              <a:rPr lang="fr-FR" sz="2000" dirty="0" err="1">
                <a:solidFill>
                  <a:schemeClr val="tx1"/>
                </a:solidFill>
              </a:rPr>
              <a:t>téléprésence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0512" y="3945561"/>
            <a:ext cx="8842838" cy="243243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C7409EF-65FD-427E-8969-A428CB8D15A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1083704" y="354196"/>
            <a:ext cx="8208912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rgbClr val="003399"/>
                </a:solidFill>
              </a:rPr>
              <a:t>Le SAPADHE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0F6F88C-68FC-449F-B557-0EFACF297707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/>
          </p:nvPr>
        </p:nvGraphicFramePr>
        <p:xfrm>
          <a:off x="1764149" y="2051901"/>
          <a:ext cx="5753101" cy="1224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2109">
                  <a:extLst>
                    <a:ext uri="{9D8B030D-6E8A-4147-A177-3AD203B41FA5}">
                      <a16:colId xmlns:a16="http://schemas.microsoft.com/office/drawing/2014/main" val="1921249718"/>
                    </a:ext>
                  </a:extLst>
                </a:gridCol>
                <a:gridCol w="1146557">
                  <a:extLst>
                    <a:ext uri="{9D8B030D-6E8A-4147-A177-3AD203B41FA5}">
                      <a16:colId xmlns:a16="http://schemas.microsoft.com/office/drawing/2014/main" val="3812149872"/>
                    </a:ext>
                  </a:extLst>
                </a:gridCol>
                <a:gridCol w="1179570">
                  <a:extLst>
                    <a:ext uri="{9D8B030D-6E8A-4147-A177-3AD203B41FA5}">
                      <a16:colId xmlns:a16="http://schemas.microsoft.com/office/drawing/2014/main" val="1451747243"/>
                    </a:ext>
                  </a:extLst>
                </a:gridCol>
                <a:gridCol w="1143383">
                  <a:extLst>
                    <a:ext uri="{9D8B030D-6E8A-4147-A177-3AD203B41FA5}">
                      <a16:colId xmlns:a16="http://schemas.microsoft.com/office/drawing/2014/main" val="1104857062"/>
                    </a:ext>
                  </a:extLst>
                </a:gridCol>
                <a:gridCol w="1101482">
                  <a:extLst>
                    <a:ext uri="{9D8B030D-6E8A-4147-A177-3AD203B41FA5}">
                      <a16:colId xmlns:a16="http://schemas.microsoft.com/office/drawing/2014/main" val="2519829922"/>
                    </a:ext>
                  </a:extLst>
                </a:gridCol>
              </a:tblGrid>
              <a:tr h="442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1</a:t>
                      </a:r>
                      <a:r>
                        <a:rPr lang="fr-FR" sz="1200" kern="150" baseline="30000" dirty="0">
                          <a:effectLst/>
                        </a:rPr>
                        <a:t>er</a:t>
                      </a:r>
                      <a:r>
                        <a:rPr lang="fr-FR" sz="1200" kern="150" dirty="0">
                          <a:effectLst/>
                        </a:rPr>
                        <a:t> degré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Collège</a:t>
                      </a:r>
                      <a:endParaRPr lang="fr-FR" sz="12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Lycée</a:t>
                      </a:r>
                      <a:endParaRPr lang="fr-FR" sz="12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TOTAL</a:t>
                      </a:r>
                      <a:endParaRPr lang="fr-FR" sz="12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1485689"/>
                  </a:ext>
                </a:extLst>
              </a:tr>
              <a:tr h="260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Public </a:t>
                      </a:r>
                      <a:endParaRPr lang="fr-FR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27</a:t>
                      </a:r>
                      <a:endParaRPr lang="fr-FR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190</a:t>
                      </a:r>
                      <a:endParaRPr lang="fr-FR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114</a:t>
                      </a:r>
                      <a:endParaRPr lang="fr-FR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331</a:t>
                      </a:r>
                      <a:endParaRPr lang="fr-FR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153769"/>
                  </a:ext>
                </a:extLst>
              </a:tr>
              <a:tr h="260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Privé </a:t>
                      </a:r>
                      <a:endParaRPr lang="fr-FR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12</a:t>
                      </a:r>
                      <a:endParaRPr lang="fr-FR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64</a:t>
                      </a:r>
                      <a:endParaRPr lang="fr-FR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44</a:t>
                      </a:r>
                      <a:endParaRPr lang="fr-FR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120</a:t>
                      </a:r>
                      <a:endParaRPr lang="fr-FR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8043695"/>
                  </a:ext>
                </a:extLst>
              </a:tr>
              <a:tr h="260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TOTAL </a:t>
                      </a:r>
                      <a:endParaRPr lang="fr-FR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39</a:t>
                      </a:r>
                      <a:endParaRPr lang="fr-FR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254</a:t>
                      </a:r>
                      <a:endParaRPr lang="fr-FR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158</a:t>
                      </a:r>
                      <a:endParaRPr lang="fr-FR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451</a:t>
                      </a:r>
                      <a:endParaRPr lang="fr-FR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0247610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438CA3B-2ABA-4793-B1E7-F1196480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9054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90000" y="2132856"/>
            <a:ext cx="9126000" cy="1512168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endParaRPr lang="fr-FR" sz="12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marL="514350" indent="-514350" algn="ctr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fr-FR" sz="2800" dirty="0">
                <a:solidFill>
                  <a:srgbClr val="003399"/>
                </a:solidFill>
                <a:cs typeface="Times New Roman" panose="02020603050405020304" pitchFamily="18" charset="0"/>
              </a:rPr>
              <a:t>L’ACCOMPAGNEMENT ET LA FORMATION</a:t>
            </a:r>
            <a:endParaRPr lang="fr-FR" sz="16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endParaRPr lang="fr-FR" sz="16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endParaRPr lang="fr-FR" sz="32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r"/>
            <a:endParaRPr lang="fr-FR" sz="14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r"/>
            <a:endParaRPr lang="fr-FR" sz="14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r"/>
            <a:endParaRPr lang="fr-FR" sz="1400" dirty="0">
              <a:solidFill>
                <a:srgbClr val="003399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6FC9B0-9672-4F71-8F3B-A81FCCDD2DB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2244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40000" y="396000"/>
            <a:ext cx="7560000" cy="684000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La circonscription ASH : les trois champs d’action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390734" y="1052736"/>
            <a:ext cx="8810738" cy="3528392"/>
          </a:xfrm>
        </p:spPr>
        <p:txBody>
          <a:bodyPr/>
          <a:lstStyle/>
          <a:p>
            <a:pPr marL="0" lvl="0" indent="0">
              <a:buNone/>
            </a:pPr>
            <a:endParaRPr lang="fr-FR" sz="1600" b="0" dirty="0"/>
          </a:p>
          <a:p>
            <a:pPr marL="179996" lvl="1" indent="0">
              <a:buNone/>
            </a:pPr>
            <a:endParaRPr lang="fr-FR" sz="1600" dirty="0"/>
          </a:p>
          <a:p>
            <a:pPr marL="179996" lvl="1" indent="0">
              <a:buNone/>
            </a:pPr>
            <a:endParaRPr lang="fr-FR" sz="2000" dirty="0"/>
          </a:p>
          <a:p>
            <a:pPr marL="179996" lvl="1" indent="0">
              <a:buNone/>
            </a:pPr>
            <a:endParaRPr lang="fr-FR" sz="2000" dirty="0"/>
          </a:p>
          <a:p>
            <a:pPr marL="179996" lvl="1" indent="0">
              <a:buNone/>
            </a:pPr>
            <a:endParaRPr lang="fr-FR" sz="2000" dirty="0"/>
          </a:p>
          <a:p>
            <a:pPr marL="179996" lvl="1" indent="0">
              <a:buNone/>
            </a:pPr>
            <a:endParaRPr lang="fr-FR" sz="2000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77739" y="1821544"/>
            <a:ext cx="94541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L’adaptation :</a:t>
            </a:r>
          </a:p>
          <a:p>
            <a:pPr algn="ctr"/>
            <a:r>
              <a:rPr lang="fr-FR" sz="2400" dirty="0">
                <a:latin typeface="+mj-lt"/>
                <a:cs typeface="Times New Roman" panose="02020603050405020304" pitchFamily="18" charset="0"/>
              </a:rPr>
              <a:t>SEGPA, EREA, milieu pénitentiaire</a:t>
            </a:r>
          </a:p>
          <a:p>
            <a:pPr algn="ctr"/>
            <a:endParaRPr lang="fr-FR" sz="24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fr-FR" sz="2400" b="1" u="sng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Le handicap :</a:t>
            </a:r>
          </a:p>
          <a:p>
            <a:pPr algn="ctr"/>
            <a:r>
              <a:rPr lang="fr-FR" sz="2400" dirty="0">
                <a:latin typeface="+mj-lt"/>
                <a:cs typeface="Times New Roman" panose="02020603050405020304" pitchFamily="18" charset="0"/>
              </a:rPr>
              <a:t>ULIS, 20 IME, 7 ITEP, 5 IEM, 2 IES</a:t>
            </a:r>
          </a:p>
          <a:p>
            <a:pPr algn="ctr"/>
            <a:endParaRPr lang="fr-FR" sz="24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fr-FR" sz="2400" b="1" u="sng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Le secteur sanitaire et social :</a:t>
            </a:r>
          </a:p>
          <a:p>
            <a:pPr algn="ctr"/>
            <a:r>
              <a:rPr lang="fr-FR" sz="2400" dirty="0">
                <a:latin typeface="+mj-lt"/>
                <a:cs typeface="Times New Roman" panose="02020603050405020304" pitchFamily="18" charset="0"/>
              </a:rPr>
              <a:t>Milieu hospitalier, SAPADHE, CMPP/CAMSP, CDEF</a:t>
            </a:r>
          </a:p>
          <a:p>
            <a:endParaRPr lang="fr-FR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01FF81-611A-4416-AECD-FC09CF47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678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34B728-76B5-41F4-B324-76C2A5784E8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66AFC3A-2611-4C36-96DF-2987D8FB8D6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AAB7B7-1D74-40E2-982C-A32E23643E4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3224808" y="908720"/>
            <a:ext cx="4104456" cy="732987"/>
          </a:xfrm>
        </p:spPr>
        <p:txBody>
          <a:bodyPr/>
          <a:lstStyle/>
          <a:p>
            <a:r>
              <a:rPr lang="fr-FR" sz="3000" dirty="0">
                <a:solidFill>
                  <a:srgbClr val="003399"/>
                </a:solidFill>
              </a:rPr>
              <a:t>Les enjeux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C4CA8B-5296-4447-A272-E050DFA593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48544" y="2348880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L’égalité des chances pour tous les élèves sans distinction</a:t>
            </a:r>
          </a:p>
          <a:p>
            <a:pPr algn="just"/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Des attentes fortes et immédiates des usagers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Un renforcement des coopérations entre les acteurs publics (MDPH, ARS, associations)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Des partenariats à créer avec les collectivités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BCDFF4-D024-4A1F-A9C5-8F944928DC0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310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4568" y="484030"/>
            <a:ext cx="7560000" cy="280674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La circonscription ASH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657858" y="1957272"/>
            <a:ext cx="8810738" cy="3528392"/>
          </a:xfrm>
        </p:spPr>
        <p:txBody>
          <a:bodyPr/>
          <a:lstStyle/>
          <a:p>
            <a:pPr marL="0" lvl="0" indent="0">
              <a:buNone/>
            </a:pPr>
            <a:endParaRPr lang="fr-FR" sz="1600" b="0" dirty="0"/>
          </a:p>
          <a:p>
            <a:pPr marL="179996" lvl="1" indent="0">
              <a:buNone/>
            </a:pPr>
            <a:endParaRPr lang="fr-FR" sz="1600" dirty="0"/>
          </a:p>
          <a:p>
            <a:pPr marL="179996" lvl="1" indent="0">
              <a:buNone/>
            </a:pPr>
            <a:endParaRPr lang="fr-FR" sz="2000" dirty="0"/>
          </a:p>
          <a:p>
            <a:pPr marL="179996" lvl="1" indent="0">
              <a:buNone/>
            </a:pPr>
            <a:endParaRPr lang="fr-FR" sz="2000" dirty="0"/>
          </a:p>
          <a:p>
            <a:pPr marL="179996" lvl="1" indent="0">
              <a:buNone/>
            </a:pPr>
            <a:endParaRPr lang="fr-FR" sz="2000" dirty="0"/>
          </a:p>
          <a:p>
            <a:pPr marL="179996" lvl="1" indent="0">
              <a:buNone/>
            </a:pPr>
            <a:endParaRPr lang="fr-FR" sz="2000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B68522-047A-4F9D-8119-D96F47B0563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64568" y="1118071"/>
            <a:ext cx="8114370" cy="525589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9195E40-9CBC-43D8-BD16-F44A047835E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576316" y="8843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 composition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904B54-7AE9-455D-9877-4932936A9D4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0793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73000" y="636025"/>
            <a:ext cx="7560000" cy="684000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La circonscription ASH : ses missions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657858" y="1957272"/>
            <a:ext cx="8810738" cy="3528392"/>
          </a:xfrm>
        </p:spPr>
        <p:txBody>
          <a:bodyPr/>
          <a:lstStyle/>
          <a:p>
            <a:pPr marL="0" lvl="0" indent="0">
              <a:buNone/>
            </a:pPr>
            <a:endParaRPr lang="fr-FR" sz="1600" b="0" dirty="0"/>
          </a:p>
          <a:p>
            <a:pPr marL="179996" lvl="1" indent="0">
              <a:buNone/>
            </a:pPr>
            <a:endParaRPr lang="fr-FR" sz="1600" dirty="0"/>
          </a:p>
          <a:p>
            <a:pPr marL="179996" lvl="1" indent="0">
              <a:buNone/>
            </a:pPr>
            <a:endParaRPr lang="fr-FR" sz="2000" dirty="0"/>
          </a:p>
          <a:p>
            <a:pPr marL="179996" lvl="1" indent="0">
              <a:buNone/>
            </a:pPr>
            <a:endParaRPr lang="fr-FR" sz="2000" dirty="0"/>
          </a:p>
          <a:p>
            <a:pPr marL="179996" lvl="1" indent="0">
              <a:buNone/>
            </a:pPr>
            <a:endParaRPr lang="fr-FR" sz="2000" dirty="0"/>
          </a:p>
          <a:p>
            <a:pPr marL="179996" lvl="1" indent="0">
              <a:buNone/>
            </a:pPr>
            <a:endParaRPr lang="fr-FR" sz="2000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765414" y="1690062"/>
            <a:ext cx="91405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>
                <a:solidFill>
                  <a:srgbClr val="0070C0"/>
                </a:solidFill>
                <a:cs typeface="Arial" panose="020B0604020202020204" pitchFamily="34" charset="0"/>
              </a:rPr>
              <a:t>Etre ressource et accompagner</a:t>
            </a:r>
          </a:p>
          <a:p>
            <a:pPr algn="just"/>
            <a:endParaRPr lang="fr-FR" sz="2000" b="1" u="sng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La scolarisation des élèves en situation de handicap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Les personnels d’encadrement 1</a:t>
            </a:r>
            <a:r>
              <a:rPr lang="fr-FR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er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et 2</a:t>
            </a:r>
            <a:r>
              <a:rPr lang="fr-FR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nd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degré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Les pôles ressources de circonscription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Les enseignants spécialisés et les enseignants non spécialisés nommés sur des postes spécialisés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Les enseignants ordinaires du 1</a:t>
            </a:r>
            <a:r>
              <a:rPr lang="fr-FR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er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et 2</a:t>
            </a:r>
            <a:r>
              <a:rPr lang="fr-FR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nd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degré accueillant des élèves en situation de handicap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Les pilotes et les coordonnateurs de PIAL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Les familles </a:t>
            </a: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798922" y="5327369"/>
            <a:ext cx="914058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Concevoir et animer la formation pour les professionnels</a:t>
            </a:r>
          </a:p>
          <a:p>
            <a:endParaRPr lang="fr-FR" sz="20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compris au niveau national : Stage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C46E1A-5689-4504-AEB7-2DD17E8A93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733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40000" y="396000"/>
            <a:ext cx="7560000" cy="684000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003399"/>
                </a:solidFill>
              </a:rPr>
              <a:t>La formation initiale et continue des directeurs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390734" y="1052736"/>
            <a:ext cx="8810738" cy="4968552"/>
          </a:xfrm>
        </p:spPr>
        <p:txBody>
          <a:bodyPr/>
          <a:lstStyle/>
          <a:p>
            <a:pPr marL="0" lvl="1" indent="0" algn="just">
              <a:spcAft>
                <a:spcPts val="600"/>
              </a:spcAft>
              <a:buNone/>
            </a:pPr>
            <a:r>
              <a:rPr lang="fr-FR" sz="2000" b="1" dirty="0">
                <a:solidFill>
                  <a:srgbClr val="0070C0"/>
                </a:solidFill>
              </a:rPr>
              <a:t>12 heures </a:t>
            </a:r>
            <a:r>
              <a:rPr lang="fr-FR" sz="2000" b="1" dirty="0"/>
              <a:t>de formation initiale pour les </a:t>
            </a:r>
            <a:r>
              <a:rPr lang="fr-FR" sz="2000" b="1" dirty="0">
                <a:solidFill>
                  <a:srgbClr val="0070C0"/>
                </a:solidFill>
              </a:rPr>
              <a:t>48 directeurs </a:t>
            </a:r>
            <a:r>
              <a:rPr lang="fr-FR" sz="2000" b="1" dirty="0"/>
              <a:t>nouvellement nommés : </a:t>
            </a:r>
          </a:p>
          <a:p>
            <a:pPr marL="7029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i="1" dirty="0"/>
              <a:t>Ecole inclusive : principes et modalités d'accompagnement </a:t>
            </a:r>
          </a:p>
          <a:p>
            <a:pPr marL="702900" lvl="2" indent="-342900" algn="just">
              <a:spcBef>
                <a:spcPts val="600"/>
              </a:spcBef>
              <a:spcAft>
                <a:spcPts val="600"/>
              </a:spcAft>
            </a:pPr>
            <a:r>
              <a:rPr lang="fr-FR" sz="2000" i="1" dirty="0"/>
              <a:t>Ecole inclusive  : modalités et parcours de scolarisation, procédures MDPH</a:t>
            </a:r>
          </a:p>
          <a:p>
            <a:pPr marL="702900" lvl="2" indent="-342900" algn="just">
              <a:spcBef>
                <a:spcPts val="600"/>
              </a:spcBef>
              <a:spcAft>
                <a:spcPts val="600"/>
              </a:spcAft>
            </a:pPr>
            <a:r>
              <a:rPr lang="fr-FR" sz="2000" i="1" dirty="0"/>
              <a:t>Connaissance des dispositifs et structures spécialisées </a:t>
            </a:r>
          </a:p>
          <a:p>
            <a:pPr marL="702900" lvl="2" indent="-342900" algn="just">
              <a:spcBef>
                <a:spcPts val="600"/>
              </a:spcBef>
              <a:spcAft>
                <a:spcPts val="600"/>
              </a:spcAft>
            </a:pPr>
            <a:r>
              <a:rPr lang="fr-FR" sz="2000" i="1" dirty="0"/>
              <a:t>Sensibiliser à l'accompagnement et scolarisation des élèves présentant des troubles de la conduite et du comportement </a:t>
            </a:r>
          </a:p>
          <a:p>
            <a:pPr marL="0" lvl="1" indent="0" algn="just">
              <a:buNone/>
            </a:pPr>
            <a:endParaRPr lang="fr-FR" sz="2000" dirty="0"/>
          </a:p>
          <a:p>
            <a:pPr marL="0" lvl="1" indent="0" algn="just">
              <a:buNone/>
            </a:pPr>
            <a:r>
              <a:rPr lang="fr-FR" sz="2000" b="1" dirty="0">
                <a:solidFill>
                  <a:srgbClr val="0070C0"/>
                </a:solidFill>
              </a:rPr>
              <a:t>3 ou 6 heures </a:t>
            </a:r>
            <a:r>
              <a:rPr lang="fr-FR" sz="2000" b="1" dirty="0"/>
              <a:t>de formation continue</a:t>
            </a:r>
            <a:r>
              <a:rPr lang="fr-FR" sz="2000" dirty="0"/>
              <a:t> pour les directeurs des circonscriptions de l’éducation nationale </a:t>
            </a:r>
            <a:r>
              <a:rPr lang="fr-FR" sz="2000" b="1" dirty="0"/>
              <a:t>(</a:t>
            </a:r>
            <a:r>
              <a:rPr lang="fr-FR" sz="2000" b="1" dirty="0">
                <a:solidFill>
                  <a:srgbClr val="0070C0"/>
                </a:solidFill>
              </a:rPr>
              <a:t>150 directeurs </a:t>
            </a:r>
            <a:r>
              <a:rPr lang="fr-FR" sz="2000" b="1" dirty="0"/>
              <a:t>formés en 2022/2023)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179388" y="1380832"/>
            <a:ext cx="9454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390733" y="1408096"/>
            <a:ext cx="902208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342900" indent="-342900"/>
            <a:endParaRPr lang="fr-FR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7624A5-48C1-4DD4-B964-74C708ED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479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B5B6ACE-7660-46E6-93BA-635117F0BAE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7DF30F-A571-4ADE-A4FA-60E6151A961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61C6A64-9E0D-4F51-9FA5-42E9AD633E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173000" y="764704"/>
            <a:ext cx="7560000" cy="68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solidFill>
                  <a:srgbClr val="003399"/>
                </a:solidFill>
              </a:rPr>
              <a:t>La formation continue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FE1CCA2C-6845-4883-9918-14D8687CF69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547631" y="1988840"/>
            <a:ext cx="8810738" cy="37444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3996" indent="-143996" algn="l" defTabSz="91437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992" indent="-143996" algn="l" defTabSz="91437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90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1985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7979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644 journées stagiaires </a:t>
            </a:r>
            <a:r>
              <a:rPr lang="fr-FR" sz="2000" b="0" dirty="0"/>
              <a:t>à destination des conseillers pédagogiques, maîtres   formateurs, directeurs d’écoles débutants, ouvertures d’ULIS, directeurs de SEGPA, coordonnateurs ULIS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fr-FR" sz="2000" b="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500 journées stagiaires </a:t>
            </a:r>
            <a:r>
              <a:rPr lang="fr-FR" sz="2000" b="0" dirty="0"/>
              <a:t>d’échange de pratiques à destination des enseignants spécialisés du RASED et des ERSH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fr-FR" sz="2000" b="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212 journées stagiaires </a:t>
            </a:r>
            <a:r>
              <a:rPr lang="fr-FR" sz="2000" b="0" dirty="0"/>
              <a:t>dans le cadre des animations pédagogiques.</a:t>
            </a:r>
          </a:p>
          <a:p>
            <a:pPr marL="285750" lvl="1" indent="-285750" algn="just">
              <a:spcAft>
                <a:spcPts val="600"/>
              </a:spcAft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79268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B5B6ACE-7660-46E6-93BA-635117F0BAE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7DF30F-A571-4ADE-A4FA-60E6151A961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61C6A64-9E0D-4F51-9FA5-42E9AD633E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329897" y="620688"/>
            <a:ext cx="7560000" cy="68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solidFill>
                  <a:srgbClr val="003399"/>
                </a:solidFill>
              </a:rPr>
              <a:t>La formation continue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FE1CCA2C-6845-4883-9918-14D8687CF69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704528" y="1352712"/>
            <a:ext cx="8810738" cy="45965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3996" indent="-143996" algn="l" defTabSz="91437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992" indent="-143996" algn="l" defTabSz="91437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90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1985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7979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Aft>
                <a:spcPts val="600"/>
              </a:spcAft>
              <a:buNone/>
            </a:pPr>
            <a:r>
              <a:rPr lang="fr-FR" sz="2000" b="1" dirty="0">
                <a:solidFill>
                  <a:srgbClr val="0070C0"/>
                </a:solidFill>
              </a:rPr>
              <a:t>Formation sur le suivi du parcours des élèves : </a:t>
            </a:r>
          </a:p>
          <a:p>
            <a:pPr marL="0" lvl="1" indent="0" algn="just">
              <a:spcAft>
                <a:spcPts val="600"/>
              </a:spcAft>
              <a:buNone/>
            </a:pPr>
            <a:endParaRPr lang="fr-FR" sz="2000" b="1" dirty="0">
              <a:solidFill>
                <a:srgbClr val="0070C0"/>
              </a:solidFill>
            </a:endParaRPr>
          </a:p>
          <a:p>
            <a:pPr marL="573743" lvl="3" indent="-285750" algn="just">
              <a:spcAft>
                <a:spcPts val="600"/>
              </a:spcAft>
            </a:pPr>
            <a:r>
              <a:rPr lang="fr-FR" sz="2000" b="1" dirty="0">
                <a:solidFill>
                  <a:srgbClr val="0070C0"/>
                </a:solidFill>
              </a:rPr>
              <a:t>9 heures </a:t>
            </a:r>
            <a:r>
              <a:rPr lang="fr-FR" sz="2000" dirty="0"/>
              <a:t>de formation pour les 22 directeurs de SEGPA</a:t>
            </a:r>
          </a:p>
          <a:p>
            <a:pPr marL="287993" lvl="3" indent="0" algn="just">
              <a:spcAft>
                <a:spcPts val="600"/>
              </a:spcAft>
              <a:buNone/>
            </a:pPr>
            <a:endParaRPr lang="fr-FR" sz="2000" dirty="0"/>
          </a:p>
          <a:p>
            <a:pPr marL="573743" lvl="3" indent="-285750" algn="just">
              <a:spcAft>
                <a:spcPts val="600"/>
              </a:spcAft>
            </a:pPr>
            <a:r>
              <a:rPr lang="fr-FR" sz="2000" b="1" dirty="0">
                <a:solidFill>
                  <a:srgbClr val="0070C0"/>
                </a:solidFill>
              </a:rPr>
              <a:t>12 heures </a:t>
            </a:r>
            <a:r>
              <a:rPr lang="fr-FR" sz="2000" dirty="0"/>
              <a:t>de formation pour les 72 coordonnateurs d’ULIS collège et lycée</a:t>
            </a:r>
          </a:p>
          <a:p>
            <a:pPr marL="287993" lvl="3" indent="0" algn="just">
              <a:spcAft>
                <a:spcPts val="600"/>
              </a:spcAft>
              <a:buNone/>
            </a:pPr>
            <a:endParaRPr lang="fr-FR" sz="2000" dirty="0"/>
          </a:p>
          <a:p>
            <a:pPr marL="573743" lvl="3" indent="-285750" algn="just">
              <a:spcAft>
                <a:spcPts val="600"/>
              </a:spcAft>
            </a:pPr>
            <a:r>
              <a:rPr lang="fr-FR" sz="2000" b="1" dirty="0">
                <a:solidFill>
                  <a:srgbClr val="0070C0"/>
                </a:solidFill>
              </a:rPr>
              <a:t>9 heures </a:t>
            </a:r>
            <a:r>
              <a:rPr lang="fr-FR" sz="2000" dirty="0"/>
              <a:t>de formation pour les coordonnateurs d’unités d’enseignement</a:t>
            </a:r>
          </a:p>
          <a:p>
            <a:pPr marL="287993" lvl="3" indent="0" algn="just">
              <a:spcAft>
                <a:spcPts val="600"/>
              </a:spcAft>
              <a:buNone/>
            </a:pPr>
            <a:endParaRPr lang="fr-FR" sz="2000" dirty="0"/>
          </a:p>
          <a:p>
            <a:pPr marL="573743" lvl="3" indent="-285750" algn="just">
              <a:spcAft>
                <a:spcPts val="600"/>
              </a:spcAft>
            </a:pPr>
            <a:r>
              <a:rPr lang="fr-FR" sz="2000" b="1" dirty="0">
                <a:solidFill>
                  <a:srgbClr val="0070C0"/>
                </a:solidFill>
              </a:rPr>
              <a:t>6 heures </a:t>
            </a:r>
            <a:r>
              <a:rPr lang="fr-FR" sz="2000" dirty="0"/>
              <a:t>de formation les enseignants des unités d’enseignement en pédopsychiatrie</a:t>
            </a:r>
          </a:p>
          <a:p>
            <a:pPr marL="285750" lvl="1" indent="-285750" algn="just">
              <a:spcAft>
                <a:spcPts val="600"/>
              </a:spcAft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65861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8B485C-5C12-44C7-8CB2-E902A7FF67C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0F4CB5C-B885-4A74-B31C-C4132A10ACB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81012" y="431727"/>
            <a:ext cx="7560000" cy="684000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Un plan d’accompagnement départemental</a:t>
            </a:r>
            <a:br>
              <a:rPr lang="fr-FR" sz="2400" dirty="0">
                <a:solidFill>
                  <a:srgbClr val="003399"/>
                </a:solidFill>
              </a:rPr>
            </a:br>
            <a:endParaRPr lang="fr-FR" sz="2400" dirty="0">
              <a:solidFill>
                <a:srgbClr val="003399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1618A0-8659-4DA2-98AB-C6EE7D9A459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76536" y="1833217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000" b="1" dirty="0"/>
          </a:p>
          <a:p>
            <a:pPr algn="just"/>
            <a:r>
              <a:rPr lang="fr-FR" sz="2000" b="1" dirty="0">
                <a:solidFill>
                  <a:srgbClr val="0070C0"/>
                </a:solidFill>
              </a:rPr>
              <a:t>Un engagement départemental pour :</a:t>
            </a:r>
            <a:endParaRPr lang="fr-FR" sz="2000" dirty="0">
              <a:solidFill>
                <a:srgbClr val="0070C0"/>
              </a:solidFill>
            </a:endParaRP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soutenir et accompagner l’action des professionnels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structurer l’implication progressive et complémentaire de tous les acteurs du système éducatif qu’ils soient en école, en circonscription ou au niveau départemental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développer une plus grande expertise dans le traitement des situations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1F1916-BC03-4252-9DA8-61296D912FD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000672" y="1156109"/>
            <a:ext cx="52565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En réponse aux situations complexes</a:t>
            </a:r>
            <a:endParaRPr lang="fr-FR" sz="2000" dirty="0"/>
          </a:p>
          <a:p>
            <a:pPr algn="ctr"/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6A734BAD-7F82-47F7-B67C-B3A42FED219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9237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8B485C-5C12-44C7-8CB2-E902A7FF67C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0F4CB5C-B885-4A74-B31C-C4132A10ACB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81012" y="431727"/>
            <a:ext cx="7560000" cy="684000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003399"/>
                </a:solidFill>
              </a:rPr>
              <a:t>Un plan d’accompagnement départemental</a:t>
            </a:r>
            <a:br>
              <a:rPr lang="fr-FR" sz="2400" dirty="0">
                <a:solidFill>
                  <a:srgbClr val="003399"/>
                </a:solidFill>
              </a:rPr>
            </a:br>
            <a:endParaRPr lang="fr-FR" sz="2400" dirty="0">
              <a:solidFill>
                <a:srgbClr val="003399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1F1916-BC03-4252-9DA8-61296D912F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16696" y="111572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En réponse aux situations complexes</a:t>
            </a:r>
            <a:endParaRPr lang="fr-FR" sz="1600" dirty="0">
              <a:solidFill>
                <a:srgbClr val="0070C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3DCFBA-8B3B-4926-8D3B-B2F52D1956C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76536" y="1708379"/>
            <a:ext cx="813690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355600" algn="l"/>
                <a:tab pos="711200" algn="l"/>
                <a:tab pos="14224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u="sng" dirty="0">
                <a:latin typeface="+mj-lt"/>
              </a:rPr>
              <a:t>Axe 1 </a:t>
            </a:r>
            <a:r>
              <a:rPr lang="fr-FR" dirty="0">
                <a:latin typeface="+mj-lt"/>
              </a:rPr>
              <a:t>: </a:t>
            </a:r>
            <a:r>
              <a:rPr lang="fr-FR" sz="1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Accompagnement vers une amélioration de la situation de scolarisation </a:t>
            </a:r>
          </a:p>
          <a:p>
            <a:pPr lvl="0" algn="just">
              <a:spcAft>
                <a:spcPts val="0"/>
              </a:spcAft>
              <a:tabLst>
                <a:tab pos="355600" algn="l"/>
                <a:tab pos="711200" algn="l"/>
                <a:tab pos="14224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	 de l’élève</a:t>
            </a:r>
          </a:p>
          <a:p>
            <a:pPr algn="just"/>
            <a:endParaRPr lang="fr-FR" sz="1100" dirty="0">
              <a:latin typeface="+mj-lt"/>
            </a:endParaRPr>
          </a:p>
          <a:p>
            <a:pPr lvl="0" algn="just">
              <a:spcAft>
                <a:spcPts val="0"/>
              </a:spcAft>
              <a:tabLst>
                <a:tab pos="355600" algn="l"/>
                <a:tab pos="711200" algn="l"/>
                <a:tab pos="14224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u="sng" dirty="0">
                <a:latin typeface="+mj-lt"/>
              </a:rPr>
              <a:t>Axe 2 </a:t>
            </a:r>
            <a:r>
              <a:rPr lang="fr-FR" dirty="0">
                <a:latin typeface="+mj-lt"/>
              </a:rPr>
              <a:t>: </a:t>
            </a:r>
            <a:r>
              <a:rPr lang="fr-FR" sz="1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Accompagnement vers une amélioration des conditions de travail</a:t>
            </a:r>
            <a:r>
              <a:rPr lang="fr-FR" sz="1600" dirty="0">
                <a:latin typeface="+mj-lt"/>
                <a:ea typeface="Times New Roman" panose="02020603050405020304" pitchFamily="18" charset="0"/>
              </a:rPr>
              <a:t> </a:t>
            </a:r>
            <a:r>
              <a:rPr lang="fr-FR" sz="1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</a:p>
          <a:p>
            <a:pPr lvl="0" algn="just">
              <a:spcAft>
                <a:spcPts val="0"/>
              </a:spcAft>
              <a:tabLst>
                <a:tab pos="355600" algn="l"/>
                <a:tab pos="711200" algn="l"/>
                <a:tab pos="14224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        l’enseignant</a:t>
            </a:r>
          </a:p>
          <a:p>
            <a:pPr algn="just"/>
            <a:endParaRPr lang="fr-FR" sz="1400" dirty="0">
              <a:latin typeface="+mj-lt"/>
            </a:endParaRPr>
          </a:p>
          <a:p>
            <a:pPr lvl="0">
              <a:spcAft>
                <a:spcPts val="0"/>
              </a:spcAft>
              <a:tabLst>
                <a:tab pos="355600" algn="l"/>
                <a:tab pos="711200" algn="l"/>
                <a:tab pos="14224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u="sng" dirty="0">
                <a:latin typeface="+mj-lt"/>
              </a:rPr>
              <a:t>Axe 3 </a:t>
            </a:r>
            <a:r>
              <a:rPr lang="fr-FR" dirty="0">
                <a:latin typeface="+mj-lt"/>
              </a:rPr>
              <a:t>: </a:t>
            </a:r>
            <a:r>
              <a:rPr lang="fr-FR" sz="1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Accompagnement, en circonscription, vers l’approfondissement des 	        gestes professionnels</a:t>
            </a:r>
            <a:endParaRPr lang="fr-FR" sz="1600" dirty="0">
              <a:latin typeface="+mj-lt"/>
              <a:ea typeface="Times New Roman" panose="02020603050405020304" pitchFamily="18" charset="0"/>
            </a:endParaRPr>
          </a:p>
          <a:p>
            <a:pPr algn="just"/>
            <a:endParaRPr lang="fr-FR" sz="1400" dirty="0">
              <a:latin typeface="+mj-lt"/>
            </a:endParaRPr>
          </a:p>
          <a:p>
            <a:pPr algn="just"/>
            <a:r>
              <a:rPr lang="fr-FR" u="sng" dirty="0">
                <a:latin typeface="+mj-lt"/>
              </a:rPr>
              <a:t>Axe 4 </a:t>
            </a:r>
            <a:r>
              <a:rPr lang="fr-FR" dirty="0">
                <a:latin typeface="+mj-lt"/>
              </a:rPr>
              <a:t>: </a:t>
            </a:r>
            <a:r>
              <a:rPr lang="fr-FR" sz="1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Accompagnement départemental vers une plus grande expertise des 	professionnels</a:t>
            </a:r>
            <a:endParaRPr lang="fr-FR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7CE2F7-ABC7-459A-91AE-80DA06D3176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36576" y="5085797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  <a:tab pos="711200" algn="l"/>
                <a:tab pos="14224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2000" dirty="0">
                <a:latin typeface="Marianne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Une implication de toutes les expertises professionnelles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  <a:tab pos="711200" algn="l"/>
                <a:tab pos="14224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2000" dirty="0">
                <a:latin typeface="Marianne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Une professionnalisation étayée par la prévention et la formation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5EF83A-00A7-4815-9F5F-66D9DA0FECC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16496" y="1556792"/>
            <a:ext cx="9145016" cy="3140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D8D12-D3BE-4C7F-8D68-EF048B78BBB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3132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528" y="706503"/>
            <a:ext cx="8723312" cy="368688"/>
          </a:xfrm>
          <a:prstGeom prst="rect">
            <a:avLst/>
          </a:prstGeom>
          <a:solidFill>
            <a:schemeClr val="bg1"/>
          </a:solidFill>
          <a:ln w="25400">
            <a:noFill/>
            <a:round/>
          </a:ln>
        </p:spPr>
        <p:txBody>
          <a:bodyPr/>
          <a:lstStyle>
            <a:lvl1pPr algn="l" defTabSz="804672">
              <a:defRPr sz="2904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sz="2400" dirty="0">
                <a:solidFill>
                  <a:srgbClr val="003399"/>
                </a:solidFill>
              </a:rPr>
              <a:t>Les enseignants spécialisés : des appuis ressources</a:t>
            </a:r>
            <a:endParaRPr sz="24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Shape 70"/>
          <p:cNvSpPr/>
          <p:nvPr>
            <p:custDataLst>
              <p:tags r:id="rId2"/>
            </p:custDataLst>
          </p:nvPr>
        </p:nvSpPr>
        <p:spPr>
          <a:xfrm>
            <a:off x="288000" y="980728"/>
            <a:ext cx="9417528" cy="3693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endParaRPr lang="fr-FR" dirty="0"/>
          </a:p>
        </p:txBody>
      </p:sp>
      <p:sp>
        <p:nvSpPr>
          <p:cNvPr id="5" name="Shape 70"/>
          <p:cNvSpPr/>
          <p:nvPr>
            <p:custDataLst>
              <p:tags r:id="rId3"/>
            </p:custDataLst>
          </p:nvPr>
        </p:nvSpPr>
        <p:spPr>
          <a:xfrm>
            <a:off x="889720" y="1628800"/>
            <a:ext cx="8352928" cy="31393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Objectifs</a:t>
            </a:r>
          </a:p>
          <a:p>
            <a:pPr algn="ctr"/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Valoriser l’expertise des enseignants spécialisés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Favoriser des collaborations avec les professeurs des écoles pour répondre spécifiquement et collectivement à la grande difficulté scolaire et aux besoins spécifiques de tous les élèves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Développer une culture commune  </a:t>
            </a:r>
          </a:p>
          <a:p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E44EA3-8C41-49F0-95ED-7E1988370AEE}"/>
              </a:ext>
            </a:extLst>
          </p:cNvPr>
          <p:cNvSpPr>
            <a:spLocks noGrp="1"/>
          </p:cNvSpPr>
          <p:nvPr>
            <p:ph type="sldNum" sz="quarter" idx="2"/>
            <p:custDataLst>
              <p:tags r:id="rId4"/>
            </p:custDataLst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12601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528" y="472670"/>
            <a:ext cx="8723312" cy="368688"/>
          </a:xfrm>
          <a:prstGeom prst="rect">
            <a:avLst/>
          </a:prstGeom>
          <a:solidFill>
            <a:schemeClr val="bg1"/>
          </a:solidFill>
          <a:ln w="25400">
            <a:noFill/>
            <a:round/>
          </a:ln>
        </p:spPr>
        <p:txBody>
          <a:bodyPr/>
          <a:lstStyle>
            <a:lvl1pPr algn="l" defTabSz="804672">
              <a:defRPr sz="2904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sz="2400" dirty="0">
                <a:solidFill>
                  <a:srgbClr val="003399"/>
                </a:solidFill>
              </a:rPr>
              <a:t>Le PIAL renforcé</a:t>
            </a:r>
            <a:endParaRPr sz="24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Shape 70"/>
          <p:cNvSpPr/>
          <p:nvPr>
            <p:custDataLst>
              <p:tags r:id="rId2"/>
            </p:custDataLst>
          </p:nvPr>
        </p:nvSpPr>
        <p:spPr>
          <a:xfrm>
            <a:off x="288000" y="980728"/>
            <a:ext cx="9417528" cy="3693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endParaRPr lang="fr-FR" dirty="0"/>
          </a:p>
        </p:txBody>
      </p:sp>
      <p:sp>
        <p:nvSpPr>
          <p:cNvPr id="5" name="Shape 70"/>
          <p:cNvSpPr/>
          <p:nvPr>
            <p:custDataLst>
              <p:tags r:id="rId3"/>
            </p:custDataLst>
          </p:nvPr>
        </p:nvSpPr>
        <p:spPr>
          <a:xfrm>
            <a:off x="889720" y="1628800"/>
            <a:ext cx="8352928" cy="344709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Objectifs</a:t>
            </a:r>
          </a:p>
          <a:p>
            <a:pPr algn="ctr"/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Répondre à des besoins spécifiques d’enseignants pour des scolarisations à besoins particuliers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Coordonner les moyens d'accompagnement humain en fonction des besoins des élèves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Développer des partenariats avec les acteurs médico-sociaux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E096FDF-948F-47DD-8C66-04A50612653E}"/>
              </a:ext>
            </a:extLst>
          </p:cNvPr>
          <p:cNvSpPr>
            <a:spLocks noGrp="1"/>
          </p:cNvSpPr>
          <p:nvPr>
            <p:ph type="sldNum" sz="quarter" idx="2"/>
            <p:custDataLst>
              <p:tags r:id="rId4"/>
            </p:custDataLst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18681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75810" y="587903"/>
            <a:ext cx="8723312" cy="728728"/>
          </a:xfrm>
          <a:prstGeom prst="rect">
            <a:avLst/>
          </a:prstGeom>
          <a:solidFill>
            <a:schemeClr val="bg1"/>
          </a:solidFill>
          <a:ln w="25400">
            <a:noFill/>
            <a:round/>
          </a:ln>
        </p:spPr>
        <p:txBody>
          <a:bodyPr/>
          <a:lstStyle>
            <a:lvl1pPr algn="l" defTabSz="804672">
              <a:defRPr sz="2904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sz="2400" dirty="0">
                <a:solidFill>
                  <a:srgbClr val="003399"/>
                </a:solidFill>
              </a:rPr>
              <a:t>Les équipes mobiles</a:t>
            </a:r>
            <a:br>
              <a:rPr lang="fr-FR" sz="2400" dirty="0">
                <a:solidFill>
                  <a:srgbClr val="003399"/>
                </a:solidFill>
              </a:rPr>
            </a:br>
            <a:endParaRPr sz="24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Shape 70"/>
          <p:cNvSpPr/>
          <p:nvPr>
            <p:custDataLst>
              <p:tags r:id="rId2"/>
            </p:custDataLst>
          </p:nvPr>
        </p:nvSpPr>
        <p:spPr>
          <a:xfrm>
            <a:off x="288000" y="980728"/>
            <a:ext cx="9417528" cy="3693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endParaRPr lang="fr-FR" dirty="0"/>
          </a:p>
        </p:txBody>
      </p:sp>
      <p:sp>
        <p:nvSpPr>
          <p:cNvPr id="5" name="Shape 70"/>
          <p:cNvSpPr/>
          <p:nvPr>
            <p:custDataLst>
              <p:tags r:id="rId3"/>
            </p:custDataLst>
          </p:nvPr>
        </p:nvSpPr>
        <p:spPr>
          <a:xfrm>
            <a:off x="574738" y="1714751"/>
            <a:ext cx="8844052" cy="378565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Objectifs</a:t>
            </a:r>
          </a:p>
          <a:p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Mettre les compétences des acteurs du médico-social en matière de handicap à disposition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professionnels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l’éducation confrontés à des difficultés pour assurer la scolarité des élèves en risque de situation de handicap et de rupture de parcours scolaire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Favoriser la sensibilisation des professionnels de l’éducation aux aspects relatifs au handicap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Apporter des réponses et un appui concret afin de prévenir des ruptures de parcours.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8D42581-1BB3-4597-9EC5-5DA7A9EB8231}"/>
              </a:ext>
            </a:extLst>
          </p:cNvPr>
          <p:cNvSpPr>
            <a:spLocks noGrp="1"/>
          </p:cNvSpPr>
          <p:nvPr>
            <p:ph type="sldNum" sz="quarter" idx="2"/>
            <p:custDataLst>
              <p:tags r:id="rId4"/>
            </p:custDataLst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78977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60512" y="1124744"/>
            <a:ext cx="9126000" cy="1152128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3000" dirty="0">
                <a:solidFill>
                  <a:srgbClr val="003399"/>
                </a:solidFill>
                <a:cs typeface="Times New Roman" panose="02020603050405020304" pitchFamily="18" charset="0"/>
              </a:rPr>
              <a:t>Ordre du jour </a:t>
            </a:r>
            <a:endParaRPr lang="fr-FR" sz="3000" dirty="0"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0B4D69-5470-4F28-B559-FA154FCCA37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4568" y="2280807"/>
            <a:ext cx="84813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endParaRPr lang="fr-FR" sz="20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cs typeface="Times New Roman" panose="02020603050405020304" pitchFamily="18" charset="0"/>
              </a:rPr>
              <a:t>LA SCOLARISATION DES ELEVES EN SITUATION DE HANDICAP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cs typeface="Times New Roman" panose="02020603050405020304" pitchFamily="18" charset="0"/>
              </a:rPr>
              <a:t>L’AIDE HUMAINE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cs typeface="Times New Roman" panose="02020603050405020304" pitchFamily="18" charset="0"/>
              </a:rPr>
              <a:t>L’ACCOMPAGNEMENT ET LA FORMATION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cs typeface="Times New Roman" panose="02020603050405020304" pitchFamily="18" charset="0"/>
              </a:rPr>
              <a:t>RENDRE L’ECOLE PLUS INCLUSIVE</a:t>
            </a:r>
          </a:p>
          <a:p>
            <a:endParaRPr lang="fr-FR" sz="2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A1C60F-EF98-4B90-B366-4E540E0541E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444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8B485C-5C12-44C7-8CB2-E902A7FF67C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0F4CB5C-B885-4A74-B31C-C4132A10ACB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81012" y="431727"/>
            <a:ext cx="7560000" cy="684000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003399"/>
                </a:solidFill>
              </a:rPr>
              <a:t>La Formation 2023-2024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1F1916-BC03-4252-9DA8-61296D912F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24608" y="1121111"/>
            <a:ext cx="7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Vers un approfondissement des gestes professionnels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2F3186-BE64-47F4-9562-758F9E7AB70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72878" y="2685226"/>
            <a:ext cx="7848872" cy="2348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Un plan de formation départemental de l’école inclusive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Une projection pluriannuelle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Des professionnels tous accompagnés (inspecteurs, formateurs, RASED, directeurs, enseignants référents, enseignants, enseignants spécialisés).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EDC39E-94F8-4C05-9202-D60CBF028E7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1948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90000" y="2132856"/>
            <a:ext cx="9126000" cy="3312368"/>
          </a:xfrm>
        </p:spPr>
        <p:txBody>
          <a:bodyPr/>
          <a:lstStyle/>
          <a:p>
            <a:pPr marL="514350" indent="-514350" algn="ctr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fr-FR" sz="2800" dirty="0">
                <a:solidFill>
                  <a:srgbClr val="003399"/>
                </a:solidFill>
                <a:cs typeface="Times New Roman" panose="02020603050405020304" pitchFamily="18" charset="0"/>
              </a:rPr>
              <a:t>RENDRE L’ECOLE PLUS INCLUSIVE</a:t>
            </a:r>
            <a:endParaRPr lang="fr-FR" sz="16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endParaRPr lang="fr-FR" sz="32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r"/>
            <a:endParaRPr lang="fr-FR" sz="14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r"/>
            <a:endParaRPr lang="fr-FR" sz="14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r"/>
            <a:endParaRPr lang="fr-FR" sz="1400" dirty="0">
              <a:solidFill>
                <a:srgbClr val="003399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EC93D6-A09A-49D8-A1BC-8F6B8519818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113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75810" y="587903"/>
            <a:ext cx="8723312" cy="728728"/>
          </a:xfrm>
          <a:prstGeom prst="rect">
            <a:avLst/>
          </a:prstGeom>
          <a:solidFill>
            <a:schemeClr val="bg1"/>
          </a:solidFill>
          <a:ln w="25400">
            <a:noFill/>
            <a:round/>
          </a:ln>
        </p:spPr>
        <p:txBody>
          <a:bodyPr/>
          <a:lstStyle>
            <a:lvl1pPr algn="l" defTabSz="804672">
              <a:defRPr sz="2904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sz="2400" dirty="0">
                <a:solidFill>
                  <a:srgbClr val="003399"/>
                </a:solidFill>
                <a:latin typeface="+mn-lt"/>
              </a:rPr>
              <a:t>DES PARTENARIATS</a:t>
            </a:r>
            <a:endParaRPr sz="24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Shape 70"/>
          <p:cNvSpPr/>
          <p:nvPr>
            <p:custDataLst>
              <p:tags r:id="rId2"/>
            </p:custDataLst>
          </p:nvPr>
        </p:nvSpPr>
        <p:spPr>
          <a:xfrm>
            <a:off x="288000" y="980728"/>
            <a:ext cx="9417528" cy="3693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endParaRPr lang="fr-FR" dirty="0"/>
          </a:p>
        </p:txBody>
      </p:sp>
      <p:sp>
        <p:nvSpPr>
          <p:cNvPr id="5" name="Shape 70"/>
          <p:cNvSpPr/>
          <p:nvPr>
            <p:custDataLst>
              <p:tags r:id="rId3"/>
            </p:custDataLst>
          </p:nvPr>
        </p:nvSpPr>
        <p:spPr>
          <a:xfrm>
            <a:off x="769349" y="3370839"/>
            <a:ext cx="8844052" cy="163121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AVEC LES COLLECTVITES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Charte de la scolarité inclusive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Formations interprofessionnelles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hape 70">
            <a:extLst>
              <a:ext uri="{FF2B5EF4-FFF2-40B4-BE49-F238E27FC236}">
                <a16:creationId xmlns:a16="http://schemas.microsoft.com/office/drawing/2014/main" id="{2B56CEAA-33F6-4159-9FBF-F33B7965FD5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55070" y="2521346"/>
            <a:ext cx="8844052" cy="70788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AVEC LES ASSOCIATIONS ET OPERATEURS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Shape 70">
            <a:extLst>
              <a:ext uri="{FF2B5EF4-FFF2-40B4-BE49-F238E27FC236}">
                <a16:creationId xmlns:a16="http://schemas.microsoft.com/office/drawing/2014/main" id="{D577FF2A-98D9-4AA2-B7F7-DE02939D793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36070" y="1691830"/>
            <a:ext cx="8844052" cy="70788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AVEC LA MDPH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2F3EA92-71B6-4EE1-BD9C-56BBABF28C4F}"/>
              </a:ext>
            </a:extLst>
          </p:cNvPr>
          <p:cNvSpPr>
            <a:spLocks noGrp="1"/>
          </p:cNvSpPr>
          <p:nvPr>
            <p:ph type="sldNum" sz="quarter" idx="2"/>
            <p:custDataLst>
              <p:tags r:id="rId6"/>
            </p:custDataLst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28266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75810" y="587903"/>
            <a:ext cx="8723312" cy="728728"/>
          </a:xfrm>
          <a:prstGeom prst="rect">
            <a:avLst/>
          </a:prstGeom>
          <a:solidFill>
            <a:schemeClr val="bg1"/>
          </a:solidFill>
          <a:ln w="25400">
            <a:noFill/>
            <a:round/>
          </a:ln>
        </p:spPr>
        <p:txBody>
          <a:bodyPr/>
          <a:lstStyle>
            <a:lvl1pPr algn="l" defTabSz="804672">
              <a:defRPr sz="2904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sz="2400" dirty="0">
                <a:solidFill>
                  <a:srgbClr val="003399"/>
                </a:solidFill>
                <a:latin typeface="+mn-lt"/>
              </a:rPr>
              <a:t>La Conférence Nationale du Handicap</a:t>
            </a:r>
            <a:endParaRPr sz="24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Shape 70"/>
          <p:cNvSpPr/>
          <p:nvPr>
            <p:custDataLst>
              <p:tags r:id="rId2"/>
            </p:custDataLst>
          </p:nvPr>
        </p:nvSpPr>
        <p:spPr>
          <a:xfrm>
            <a:off x="288000" y="980728"/>
            <a:ext cx="9417528" cy="3693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4DD809-98DF-45D1-915C-4B6972FC54B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47681" y="2076261"/>
            <a:ext cx="4210638" cy="27054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26AE74-40A7-422D-901C-3FDF3E29120F}"/>
              </a:ext>
            </a:extLst>
          </p:cNvPr>
          <p:cNvSpPr>
            <a:spLocks noGrp="1"/>
          </p:cNvSpPr>
          <p:nvPr>
            <p:ph type="sldNum" sz="quarter" idx="2"/>
            <p:custDataLst>
              <p:tags r:id="rId4"/>
            </p:custDataLst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36067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423017" y="1633981"/>
            <a:ext cx="9060378" cy="414142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41275" marR="35084" algn="just" defTabSz="742950">
              <a:lnSpc>
                <a:spcPct val="114999"/>
              </a:lnSpc>
              <a:spcBef>
                <a:spcPts val="81"/>
              </a:spcBef>
            </a:pPr>
            <a:r>
              <a:rPr lang="fr-FR" sz="1950" b="1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La </a:t>
            </a:r>
            <a:r>
              <a:rPr lang="fr-FR" sz="1950" b="1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Conférence </a:t>
            </a:r>
            <a:r>
              <a:rPr lang="fr-FR" sz="1950" b="1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nationale du handicap </a:t>
            </a: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(CNH) </a:t>
            </a:r>
            <a:r>
              <a:rPr lang="fr-FR" sz="1950" spc="-12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est </a:t>
            </a: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un </a:t>
            </a:r>
            <a:r>
              <a:rPr lang="fr-FR" sz="1950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rendez-vous prévu tous </a:t>
            </a:r>
            <a:r>
              <a:rPr lang="fr-FR" sz="1950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les </a:t>
            </a:r>
            <a:r>
              <a:rPr lang="fr-FR" sz="1950" spc="-12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trois </a:t>
            </a: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ans  par </a:t>
            </a:r>
            <a:r>
              <a:rPr lang="fr-FR" sz="1950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la </a:t>
            </a: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loi du 11 </a:t>
            </a:r>
            <a:r>
              <a:rPr lang="fr-FR" sz="1950" spc="-12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février </a:t>
            </a: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2005, sous </a:t>
            </a:r>
            <a:r>
              <a:rPr lang="fr-FR" sz="1950" spc="-20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l’autorité </a:t>
            </a:r>
            <a:r>
              <a:rPr lang="fr-FR" sz="1950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du président </a:t>
            </a: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de </a:t>
            </a:r>
            <a:r>
              <a:rPr lang="fr-FR" sz="1950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la </a:t>
            </a:r>
            <a:r>
              <a:rPr lang="fr-FR" sz="1950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République, </a:t>
            </a:r>
            <a:r>
              <a:rPr lang="fr-FR" sz="1950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« </a:t>
            </a: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afin de  </a:t>
            </a:r>
            <a:r>
              <a:rPr lang="fr-FR" sz="1950" spc="-12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débattre </a:t>
            </a: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des </a:t>
            </a:r>
            <a:r>
              <a:rPr lang="fr-FR" sz="1950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orientations </a:t>
            </a: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et des </a:t>
            </a:r>
            <a:r>
              <a:rPr lang="fr-FR" sz="1950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moyens </a:t>
            </a: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de </a:t>
            </a:r>
            <a:r>
              <a:rPr lang="fr-FR" sz="1950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la </a:t>
            </a: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politique </a:t>
            </a:r>
            <a:r>
              <a:rPr lang="fr-FR" sz="1950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concernant </a:t>
            </a:r>
            <a:r>
              <a:rPr lang="fr-FR" sz="1950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les </a:t>
            </a:r>
            <a:r>
              <a:rPr lang="fr-FR" sz="1950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personnes  </a:t>
            </a: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handicapées</a:t>
            </a:r>
            <a:r>
              <a:rPr lang="fr-FR" sz="1950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 </a:t>
            </a: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».</a:t>
            </a:r>
          </a:p>
          <a:p>
            <a:pPr marL="41275" marR="35084" algn="just" defTabSz="742950">
              <a:lnSpc>
                <a:spcPct val="114999"/>
              </a:lnSpc>
              <a:spcBef>
                <a:spcPts val="81"/>
              </a:spcBef>
            </a:pPr>
            <a:endParaRPr lang="fr-FR" sz="1950" dirty="0">
              <a:solidFill>
                <a:prstClr val="black"/>
              </a:solidFill>
              <a:latin typeface="Marianne" panose="02000000000000000000" pitchFamily="50" charset="0"/>
              <a:cs typeface="Carlito"/>
            </a:endParaRPr>
          </a:p>
          <a:p>
            <a:pPr marL="41275" marR="35084" algn="just" defTabSz="742950">
              <a:lnSpc>
                <a:spcPct val="114999"/>
              </a:lnSpc>
              <a:spcBef>
                <a:spcPts val="894"/>
              </a:spcBef>
            </a:pP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La dernière </a:t>
            </a:r>
            <a:r>
              <a:rPr lang="fr-FR" sz="1950" spc="-33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s’est </a:t>
            </a:r>
            <a:r>
              <a:rPr lang="fr-FR" sz="1950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tenue le </a:t>
            </a: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26 avril 2023. </a:t>
            </a:r>
          </a:p>
          <a:p>
            <a:pPr marL="41275" marR="35084" algn="just" defTabSz="742950">
              <a:lnSpc>
                <a:spcPct val="114999"/>
              </a:lnSpc>
              <a:spcBef>
                <a:spcPts val="894"/>
              </a:spcBef>
            </a:pPr>
            <a:endParaRPr lang="fr-FR" sz="1950" spc="-4" dirty="0">
              <a:solidFill>
                <a:prstClr val="black"/>
              </a:solidFill>
              <a:latin typeface="Marianne" panose="02000000000000000000" pitchFamily="50" charset="0"/>
              <a:cs typeface="Carlito"/>
            </a:endParaRPr>
          </a:p>
          <a:p>
            <a:pPr marL="41275" marR="35084" algn="just" defTabSz="742950">
              <a:lnSpc>
                <a:spcPct val="114999"/>
              </a:lnSpc>
              <a:spcBef>
                <a:spcPts val="894"/>
              </a:spcBef>
            </a:pPr>
            <a:r>
              <a:rPr lang="fr-FR" sz="1950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Ce </a:t>
            </a:r>
            <a:r>
              <a:rPr lang="fr-FR" sz="1950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rendez-vous permet </a:t>
            </a:r>
            <a:r>
              <a:rPr lang="fr-FR" sz="1950" b="1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de consolider et de </a:t>
            </a:r>
            <a:r>
              <a:rPr lang="fr-FR" sz="1950" b="1" spc="-20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développer, </a:t>
            </a:r>
            <a:r>
              <a:rPr lang="fr-FR" sz="1950" b="1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pour chaque </a:t>
            </a:r>
            <a:r>
              <a:rPr lang="fr-FR" sz="1950" b="1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ministère,  </a:t>
            </a:r>
            <a:r>
              <a:rPr lang="fr-FR" sz="1950" b="1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la </a:t>
            </a:r>
            <a:r>
              <a:rPr lang="fr-FR" sz="1950" b="1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feuille de </a:t>
            </a:r>
            <a:r>
              <a:rPr lang="fr-FR" sz="1950" b="1" spc="-12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route </a:t>
            </a:r>
            <a:r>
              <a:rPr lang="fr-FR" sz="1950" b="1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du </a:t>
            </a:r>
            <a:r>
              <a:rPr lang="fr-FR" sz="1950" b="1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Comité interministériel </a:t>
            </a:r>
            <a:r>
              <a:rPr lang="fr-FR" sz="1950" b="1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du Handicap (CIH), un </a:t>
            </a:r>
            <a:r>
              <a:rPr lang="fr-FR" sz="1950" b="1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point </a:t>
            </a:r>
            <a:r>
              <a:rPr lang="fr-FR" sz="1950" b="1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sur </a:t>
            </a:r>
            <a:r>
              <a:rPr lang="fr-FR" sz="1950" b="1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les  </a:t>
            </a:r>
            <a:r>
              <a:rPr lang="fr-FR" sz="1950" b="1" spc="-12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indicateurs </a:t>
            </a:r>
            <a:r>
              <a:rPr lang="fr-FR" sz="1950" b="1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et sur </a:t>
            </a:r>
            <a:r>
              <a:rPr lang="fr-FR" sz="1950" b="1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les </a:t>
            </a:r>
            <a:r>
              <a:rPr lang="fr-FR" sz="1950" b="1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engagements </a:t>
            </a:r>
            <a:r>
              <a:rPr lang="fr-FR" sz="1950" b="1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pris </a:t>
            </a:r>
            <a:r>
              <a:rPr lang="fr-FR" sz="1950" b="1" spc="-12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étant </a:t>
            </a:r>
            <a:r>
              <a:rPr lang="fr-FR" sz="1950" b="1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réalisé tous </a:t>
            </a:r>
            <a:r>
              <a:rPr lang="fr-FR" sz="1950" b="1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les 6 </a:t>
            </a:r>
            <a:r>
              <a:rPr lang="fr-FR" sz="1950" b="1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mois </a:t>
            </a:r>
            <a:r>
              <a:rPr lang="fr-FR" sz="1950" b="1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dans </a:t>
            </a:r>
            <a:r>
              <a:rPr lang="fr-FR" sz="1950" b="1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le </a:t>
            </a:r>
            <a:r>
              <a:rPr lang="fr-FR" sz="1950" b="1" spc="-8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cadre </a:t>
            </a:r>
            <a:r>
              <a:rPr lang="fr-FR" sz="1950" b="1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du</a:t>
            </a:r>
            <a:r>
              <a:rPr lang="fr-FR" sz="1950" b="1" spc="431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 </a:t>
            </a:r>
            <a:r>
              <a:rPr lang="fr-FR" sz="1950" b="1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CIH</a:t>
            </a:r>
            <a:r>
              <a:rPr lang="fr-FR" sz="1463" b="1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.</a:t>
            </a:r>
            <a:endParaRPr lang="fr-FR" sz="1463" dirty="0">
              <a:solidFill>
                <a:prstClr val="black"/>
              </a:solidFill>
              <a:latin typeface="Marianne" panose="02000000000000000000" pitchFamily="50" charset="0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54216" y="992691"/>
            <a:ext cx="6311152" cy="342297"/>
          </a:xfrm>
          <a:prstGeom prst="rect">
            <a:avLst/>
          </a:prstGeom>
        </p:spPr>
        <p:txBody>
          <a:bodyPr vert="horz" wrap="square" lIns="0" tIns="9803" rIns="0" bIns="0" rtlCol="0">
            <a:spAutoFit/>
          </a:bodyPr>
          <a:lstStyle/>
          <a:p>
            <a:pPr marL="10319">
              <a:spcBef>
                <a:spcPts val="77"/>
              </a:spcBef>
            </a:pPr>
            <a:r>
              <a:rPr sz="2400" spc="-4" dirty="0">
                <a:solidFill>
                  <a:srgbClr val="003399"/>
                </a:solidFill>
                <a:latin typeface="Marianne" panose="02000000000000000000" pitchFamily="50" charset="0"/>
              </a:rPr>
              <a:t>La Conférence nationale du</a:t>
            </a:r>
            <a:r>
              <a:rPr sz="2400" spc="33" dirty="0">
                <a:solidFill>
                  <a:srgbClr val="003399"/>
                </a:solidFill>
                <a:latin typeface="Marianne" panose="02000000000000000000" pitchFamily="50" charset="0"/>
              </a:rPr>
              <a:t> </a:t>
            </a:r>
            <a:r>
              <a:rPr sz="2400" spc="-4" dirty="0">
                <a:solidFill>
                  <a:srgbClr val="003399"/>
                </a:solidFill>
                <a:latin typeface="Marianne" panose="02000000000000000000" pitchFamily="50" charset="0"/>
              </a:rPr>
              <a:t>handicap</a:t>
            </a:r>
            <a:endParaRPr sz="2400" dirty="0">
              <a:solidFill>
                <a:srgbClr val="003399"/>
              </a:solidFill>
              <a:latin typeface="Marianne" panose="02000000000000000000" pitchFamily="50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FA5A9-EDE3-4D2F-A19B-7895C70F8275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23 MAI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189294-0A3C-4DAF-A51F-68B940AB75F9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F8B0C935-44EA-4F56-9945-0894F1557DAB}" type="slidenum">
              <a:rPr lang="fr-FR" altLang="fr-FR" smtClean="0"/>
              <a:pPr/>
              <a:t>34</a:t>
            </a:fld>
            <a:endParaRPr lang="fr-FR" alt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AE0F3418-21E2-4E4A-8683-0A7F699D2F4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1440000" y="375436"/>
            <a:ext cx="7560000" cy="6741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Marianne"/>
                <a:ea typeface="+mj-ea"/>
                <a:cs typeface="+mj-cs"/>
              </a:rPr>
              <a:t>Conférence nationale du Handicap 2023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8CAA939-1636-4847-BED3-86F8CBC34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376" y="82803"/>
            <a:ext cx="795874" cy="46587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A1F641-E668-458F-BD81-738F6D6E20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7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l="1114" t="11589" r="1" b="4792"/>
          <a:stretch/>
        </p:blipFill>
        <p:spPr>
          <a:xfrm>
            <a:off x="1806001" y="1302485"/>
            <a:ext cx="6827997" cy="5040560"/>
          </a:xfrm>
          <a:prstGeom prst="rect">
            <a:avLst/>
          </a:prstGeom>
        </p:spPr>
      </p:pic>
      <p:sp>
        <p:nvSpPr>
          <p:cNvPr id="37" name="Shape 3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4528" y="1082137"/>
            <a:ext cx="8723312" cy="440696"/>
          </a:xfrm>
          <a:prstGeom prst="rect">
            <a:avLst/>
          </a:prstGeom>
          <a:noFill/>
          <a:ln w="25400">
            <a:noFill/>
            <a:round/>
          </a:ln>
        </p:spPr>
        <p:txBody>
          <a:bodyPr/>
          <a:lstStyle>
            <a:lvl1pPr algn="l" defTabSz="804672">
              <a:defRPr sz="2904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sz="1800" dirty="0">
                <a:solidFill>
                  <a:schemeClr val="tx1"/>
                </a:solidFill>
                <a:latin typeface="+mn-lt"/>
              </a:rPr>
              <a:t>Les 10 engagements</a:t>
            </a:r>
            <a:endParaRPr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8686912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423017" y="1633981"/>
            <a:ext cx="9060378" cy="3324147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41275" marR="35084" algn="just" defTabSz="742950">
              <a:lnSpc>
                <a:spcPct val="114999"/>
              </a:lnSpc>
              <a:spcBef>
                <a:spcPts val="894"/>
              </a:spcBef>
            </a:pPr>
            <a:endParaRPr lang="fr-FR" sz="1950" spc="-4" dirty="0">
              <a:solidFill>
                <a:prstClr val="black"/>
              </a:solidFill>
              <a:latin typeface="Marianne" panose="02000000000000000000" pitchFamily="50" charset="0"/>
              <a:cs typeface="Carlito"/>
            </a:endParaRPr>
          </a:p>
          <a:p>
            <a:pPr marL="41275" marR="35084" algn="just" defTabSz="742950">
              <a:lnSpc>
                <a:spcPct val="114999"/>
              </a:lnSpc>
              <a:spcBef>
                <a:spcPts val="894"/>
              </a:spcBef>
            </a:pP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Diverses mesures concernent l’éducation nationale portées par deux grands axes,</a:t>
            </a:r>
          </a:p>
          <a:p>
            <a:pPr marL="41275" marR="35084" algn="just" defTabSz="742950">
              <a:lnSpc>
                <a:spcPct val="114999"/>
              </a:lnSpc>
              <a:spcBef>
                <a:spcPts val="894"/>
              </a:spcBef>
            </a:pPr>
            <a:endParaRPr lang="fr-FR" sz="1950" spc="-4" dirty="0">
              <a:solidFill>
                <a:prstClr val="black"/>
              </a:solidFill>
              <a:latin typeface="Marianne" panose="02000000000000000000" pitchFamily="50" charset="0"/>
              <a:cs typeface="Carlito"/>
            </a:endParaRPr>
          </a:p>
          <a:p>
            <a:pPr marL="41275" marR="35084" algn="just" defTabSz="742950">
              <a:lnSpc>
                <a:spcPct val="114999"/>
              </a:lnSpc>
              <a:spcBef>
                <a:spcPts val="894"/>
              </a:spcBef>
            </a:pP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l’un visant à une plus grande responsabilité de l’éducation nationale à laquelle est confiée « la réponse de premier niveau », </a:t>
            </a:r>
          </a:p>
          <a:p>
            <a:pPr marL="41275" marR="35084" algn="just" defTabSz="742950">
              <a:lnSpc>
                <a:spcPct val="114999"/>
              </a:lnSpc>
              <a:spcBef>
                <a:spcPts val="894"/>
              </a:spcBef>
            </a:pPr>
            <a:endParaRPr lang="fr-FR" sz="1950" spc="-4" dirty="0">
              <a:solidFill>
                <a:prstClr val="black"/>
              </a:solidFill>
              <a:latin typeface="Marianne" panose="02000000000000000000" pitchFamily="50" charset="0"/>
              <a:cs typeface="Carlito"/>
            </a:endParaRPr>
          </a:p>
          <a:p>
            <a:pPr marL="41275" marR="35084" algn="just" defTabSz="742950">
              <a:lnSpc>
                <a:spcPct val="114999"/>
              </a:lnSpc>
              <a:spcBef>
                <a:spcPts val="894"/>
              </a:spcBef>
            </a:pPr>
            <a:r>
              <a:rPr lang="fr-FR" sz="1950" spc="-4" dirty="0">
                <a:solidFill>
                  <a:prstClr val="black"/>
                </a:solidFill>
                <a:latin typeface="Marianne" panose="02000000000000000000" pitchFamily="50" charset="0"/>
                <a:cs typeface="Carlito"/>
              </a:rPr>
              <a:t>l’autre portant sur l’accompagnement des élèves en situation de handicap.</a:t>
            </a:r>
            <a:endParaRPr sz="1950" dirty="0">
              <a:solidFill>
                <a:prstClr val="black"/>
              </a:solidFill>
              <a:latin typeface="Marianne" panose="02000000000000000000" pitchFamily="50" charset="0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54216" y="992691"/>
            <a:ext cx="6311152" cy="342297"/>
          </a:xfrm>
          <a:prstGeom prst="rect">
            <a:avLst/>
          </a:prstGeom>
        </p:spPr>
        <p:txBody>
          <a:bodyPr vert="horz" wrap="square" lIns="0" tIns="9803" rIns="0" bIns="0" rtlCol="0">
            <a:spAutoFit/>
          </a:bodyPr>
          <a:lstStyle/>
          <a:p>
            <a:pPr marL="10319">
              <a:spcBef>
                <a:spcPts val="77"/>
              </a:spcBef>
            </a:pPr>
            <a:r>
              <a:rPr sz="2400" spc="-4" dirty="0">
                <a:solidFill>
                  <a:srgbClr val="003399"/>
                </a:solidFill>
                <a:latin typeface="Marianne" panose="02000000000000000000" pitchFamily="50" charset="0"/>
              </a:rPr>
              <a:t>La </a:t>
            </a:r>
            <a:r>
              <a:rPr sz="2400" spc="-4" dirty="0" err="1">
                <a:solidFill>
                  <a:srgbClr val="003399"/>
                </a:solidFill>
                <a:latin typeface="Marianne" panose="02000000000000000000" pitchFamily="50" charset="0"/>
              </a:rPr>
              <a:t>Conférence</a:t>
            </a:r>
            <a:r>
              <a:rPr sz="2400" spc="-4" dirty="0">
                <a:solidFill>
                  <a:srgbClr val="003399"/>
                </a:solidFill>
                <a:latin typeface="Marianne" panose="02000000000000000000" pitchFamily="50" charset="0"/>
              </a:rPr>
              <a:t> </a:t>
            </a:r>
            <a:r>
              <a:rPr lang="fr-FR" sz="2400" spc="-4" dirty="0">
                <a:solidFill>
                  <a:srgbClr val="003399"/>
                </a:solidFill>
                <a:latin typeface="Marianne" panose="02000000000000000000" pitchFamily="50" charset="0"/>
              </a:rPr>
              <a:t>N</a:t>
            </a:r>
            <a:r>
              <a:rPr sz="2400" spc="-4" dirty="0" err="1">
                <a:solidFill>
                  <a:srgbClr val="003399"/>
                </a:solidFill>
                <a:latin typeface="Marianne" panose="02000000000000000000" pitchFamily="50" charset="0"/>
              </a:rPr>
              <a:t>ationale</a:t>
            </a:r>
            <a:r>
              <a:rPr sz="2400" spc="-4" dirty="0">
                <a:solidFill>
                  <a:srgbClr val="003399"/>
                </a:solidFill>
                <a:latin typeface="Marianne" panose="02000000000000000000" pitchFamily="50" charset="0"/>
              </a:rPr>
              <a:t> du</a:t>
            </a:r>
            <a:r>
              <a:rPr sz="2400" spc="33" dirty="0">
                <a:solidFill>
                  <a:srgbClr val="003399"/>
                </a:solidFill>
                <a:latin typeface="Marianne" panose="02000000000000000000" pitchFamily="50" charset="0"/>
              </a:rPr>
              <a:t> </a:t>
            </a:r>
            <a:r>
              <a:rPr lang="fr-FR" sz="2400" spc="-4" dirty="0">
                <a:solidFill>
                  <a:srgbClr val="003399"/>
                </a:solidFill>
                <a:latin typeface="Marianne" panose="02000000000000000000" pitchFamily="50" charset="0"/>
              </a:rPr>
              <a:t>H</a:t>
            </a:r>
            <a:r>
              <a:rPr sz="2400" spc="-4" dirty="0" err="1">
                <a:solidFill>
                  <a:srgbClr val="003399"/>
                </a:solidFill>
                <a:latin typeface="Marianne" panose="02000000000000000000" pitchFamily="50" charset="0"/>
              </a:rPr>
              <a:t>andicap</a:t>
            </a:r>
            <a:endParaRPr sz="2400" dirty="0">
              <a:solidFill>
                <a:srgbClr val="003399"/>
              </a:solidFill>
              <a:latin typeface="Marianne" panose="02000000000000000000" pitchFamily="50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FA5A9-EDE3-4D2F-A19B-7895C70F8275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23 MAI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189294-0A3C-4DAF-A51F-68B940AB75F9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F8B0C935-44EA-4F56-9945-0894F1557DAB}" type="slidenum">
              <a:rPr lang="fr-FR" altLang="fr-FR" smtClean="0"/>
              <a:pPr/>
              <a:t>36</a:t>
            </a:fld>
            <a:endParaRPr lang="fr-FR" altLang="fr-F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528" y="1082137"/>
            <a:ext cx="8723312" cy="440696"/>
          </a:xfrm>
          <a:prstGeom prst="rect">
            <a:avLst/>
          </a:prstGeom>
          <a:solidFill>
            <a:schemeClr val="bg1"/>
          </a:solidFill>
          <a:ln w="25400">
            <a:noFill/>
            <a:round/>
          </a:ln>
        </p:spPr>
        <p:txBody>
          <a:bodyPr/>
          <a:lstStyle>
            <a:lvl1pPr algn="l" defTabSz="804672">
              <a:defRPr sz="2904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sz="1800" dirty="0">
                <a:solidFill>
                  <a:schemeClr val="tx1"/>
                </a:solidFill>
                <a:latin typeface="+mn-lt"/>
              </a:rPr>
              <a:t>Assurer la responsabilité de la scolarisation</a:t>
            </a:r>
            <a:br>
              <a:rPr lang="fr-FR" sz="1800" dirty="0">
                <a:solidFill>
                  <a:schemeClr val="tx1"/>
                </a:solidFill>
                <a:latin typeface="+mn-lt"/>
              </a:rPr>
            </a:br>
            <a:r>
              <a:rPr lang="fr-FR" sz="1800" dirty="0">
                <a:solidFill>
                  <a:schemeClr val="tx1"/>
                </a:solidFill>
                <a:latin typeface="+mn-lt"/>
              </a:rPr>
              <a:t>de tous les enfants</a:t>
            </a:r>
            <a:endParaRPr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E0F3418-21E2-4E4A-8683-0A7F699D2F4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1440000" y="375436"/>
            <a:ext cx="7560000" cy="6741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Marianne"/>
                <a:ea typeface="+mj-ea"/>
                <a:cs typeface="+mj-cs"/>
              </a:rPr>
              <a:t>Conférence nationale du Handicap 2023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8CAA939-1636-4847-BED3-86F8CBC34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362" y="82803"/>
            <a:ext cx="918887" cy="537885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A1F641-E668-458F-BD81-738F6D6E20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7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6924" y="1751075"/>
            <a:ext cx="88261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ea typeface="+mj-ea"/>
                <a:cs typeface="+mj-cs"/>
              </a:rPr>
              <a:t>Un Identifiant National Elève (INE), y compris   enfants scolarisés dans les établissements spécialisés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ea typeface="+mj-ea"/>
                <a:cs typeface="+mj-cs"/>
              </a:rPr>
              <a:t>Des pôles d'appui à la scolarité, renforcés de professionnels médico-sociaux pour déterminer et mettre en place des solutions immédiates pour ces élèves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ea typeface="+mj-ea"/>
                <a:cs typeface="+mj-cs"/>
              </a:rPr>
              <a:t>L’attribution d’ </a:t>
            </a:r>
            <a:r>
              <a:rPr lang="fr-FR" sz="2000" dirty="0"/>
              <a:t>un fonds matériel pédagogique adapté</a:t>
            </a:r>
            <a:r>
              <a:rPr lang="fr-FR" sz="2000" dirty="0">
                <a:ea typeface="+mj-ea"/>
                <a:cs typeface="+mj-cs"/>
              </a:rPr>
              <a:t> pour disposer le plus rapidement des outils indispensables à la scolarisation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ea typeface="+mj-ea"/>
                <a:cs typeface="+mj-cs"/>
              </a:rPr>
              <a:t>Un grand plan de formation initiale et continue des équipes pédagogiques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ea typeface="+mj-ea"/>
                <a:cs typeface="+mj-cs"/>
              </a:rPr>
              <a:t>Des enseignants référents « handicap et accessibilité pédagogique »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ea typeface="+mj-ea"/>
                <a:cs typeface="+mj-cs"/>
              </a:rPr>
              <a:t>Dans chaque circonscription, les temps de coordination valorisés.</a:t>
            </a:r>
          </a:p>
        </p:txBody>
      </p:sp>
    </p:spTree>
    <p:extLst>
      <p:ext uri="{BB962C8B-B14F-4D97-AF65-F5344CB8AC3E}">
        <p14:creationId xmlns:p14="http://schemas.microsoft.com/office/powerpoint/2010/main" val="1086410735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528" y="1082137"/>
            <a:ext cx="8723312" cy="440696"/>
          </a:xfrm>
          <a:prstGeom prst="rect">
            <a:avLst/>
          </a:prstGeom>
          <a:solidFill>
            <a:schemeClr val="bg1"/>
          </a:solidFill>
          <a:ln w="25400">
            <a:noFill/>
            <a:round/>
          </a:ln>
        </p:spPr>
        <p:txBody>
          <a:bodyPr/>
          <a:lstStyle>
            <a:lvl1pPr algn="l" defTabSz="804672">
              <a:defRPr sz="2904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sz="1800" dirty="0">
                <a:solidFill>
                  <a:schemeClr val="tx1"/>
                </a:solidFill>
                <a:latin typeface="+mn-lt"/>
              </a:rPr>
              <a:t>Garantir un accompagnement des enfants</a:t>
            </a:r>
            <a:br>
              <a:rPr lang="fr-FR" sz="1800" dirty="0">
                <a:solidFill>
                  <a:schemeClr val="tx1"/>
                </a:solidFill>
                <a:latin typeface="+mn-lt"/>
              </a:rPr>
            </a:br>
            <a:r>
              <a:rPr lang="fr-FR" sz="1800" dirty="0">
                <a:solidFill>
                  <a:schemeClr val="tx1"/>
                </a:solidFill>
                <a:latin typeface="+mn-lt"/>
              </a:rPr>
              <a:t>sur tous les temps de la vie</a:t>
            </a:r>
            <a:endParaRPr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E0F3418-21E2-4E4A-8683-0A7F699D2F4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1440000" y="375436"/>
            <a:ext cx="7560000" cy="6741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Marianne"/>
                <a:ea typeface="+mj-ea"/>
                <a:cs typeface="+mj-cs"/>
              </a:rPr>
              <a:t>Conférence nationale du Handicap 2023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8CAA939-1636-4847-BED3-86F8CBC34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514" y="82803"/>
            <a:ext cx="787735" cy="46111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A1F641-E668-458F-BD81-738F6D6E20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7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088" y="1777128"/>
            <a:ext cx="88961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600" dirty="0"/>
              <a:t>Les fonctions des AESH et des assistants d'éducation progressivement réformées et regroupées pour créer un métier d’accompagnant à la réussite éducative.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600" dirty="0"/>
              <a:t>Des équipes médico-sociales positionnées auprès de l’Éducation nationale pour intervenir en soutien des élèves et des équipes pédagogiques.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600" dirty="0"/>
              <a:t>Les établissements médico-sociaux transformés pour devenir des plateformes de services coordonnés,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600" dirty="0"/>
              <a:t>100 établissements pilotes d'instituts </a:t>
            </a:r>
            <a:r>
              <a:rPr lang="fr-FR" sz="1600" dirty="0" err="1"/>
              <a:t>médicoéducatifs</a:t>
            </a:r>
            <a:r>
              <a:rPr lang="fr-FR" sz="1600" dirty="0"/>
              <a:t> intégrés physiquement dans les murs de l’école d’ici 2027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600" dirty="0"/>
              <a:t>Renforcement des solutions médico-sociales, meilleure prise en charge des enfants en situation de handicap présents dans les structures de l’aide sociale à l’enfance (ASE),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600" dirty="0"/>
              <a:t>Accueils de loisirs, bonus périscolaire pour financer les adaptations et l’encadrement nécessaires à l’accueil des enfants en situation de handicap.</a:t>
            </a:r>
          </a:p>
        </p:txBody>
      </p:sp>
    </p:spTree>
    <p:extLst>
      <p:ext uri="{BB962C8B-B14F-4D97-AF65-F5344CB8AC3E}">
        <p14:creationId xmlns:p14="http://schemas.microsoft.com/office/powerpoint/2010/main" val="3481248193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528" y="1082137"/>
            <a:ext cx="8723312" cy="440696"/>
          </a:xfrm>
          <a:prstGeom prst="rect">
            <a:avLst/>
          </a:prstGeom>
          <a:solidFill>
            <a:schemeClr val="bg1"/>
          </a:solidFill>
          <a:ln w="25400">
            <a:noFill/>
            <a:round/>
          </a:ln>
        </p:spPr>
        <p:txBody>
          <a:bodyPr/>
          <a:lstStyle>
            <a:lvl1pPr algn="l" defTabSz="804672">
              <a:defRPr sz="2904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sz="1800" dirty="0">
                <a:solidFill>
                  <a:schemeClr val="tx1"/>
                </a:solidFill>
                <a:latin typeface="+mn-lt"/>
              </a:rPr>
              <a:t>Rendre l'enseignement supérieur pleinement</a:t>
            </a:r>
            <a:br>
              <a:rPr lang="fr-FR" sz="1800" dirty="0">
                <a:solidFill>
                  <a:schemeClr val="tx1"/>
                </a:solidFill>
                <a:latin typeface="+mn-lt"/>
              </a:rPr>
            </a:br>
            <a:r>
              <a:rPr lang="fr-FR" sz="1800" dirty="0">
                <a:solidFill>
                  <a:schemeClr val="tx1"/>
                </a:solidFill>
                <a:latin typeface="+mn-lt"/>
              </a:rPr>
              <a:t>accessible</a:t>
            </a:r>
            <a:endParaRPr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E0F3418-21E2-4E4A-8683-0A7F699D2F4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1440000" y="375436"/>
            <a:ext cx="7560000" cy="6741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Marianne"/>
                <a:ea typeface="+mj-ea"/>
                <a:cs typeface="+mj-cs"/>
              </a:rPr>
              <a:t>Conférence nationale du Handicap 2023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8CAA939-1636-4847-BED3-86F8CBC34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376" y="82803"/>
            <a:ext cx="795874" cy="46587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A1F641-E668-458F-BD81-738F6D6E20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7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4372" y="2492896"/>
            <a:ext cx="74312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/>
              <a:t>Accessibilité des universités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/>
              <a:t>Cinq universités accompagnées pour devenir des démonstrateurs exemplaires pour un enseignement complètement accessible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/>
              <a:t>Pour étudiants en situation de handicap ainsi que les étudiants aidants, un accès facilité aux bourses sur critères sociaux</a:t>
            </a:r>
          </a:p>
        </p:txBody>
      </p:sp>
    </p:spTree>
    <p:extLst>
      <p:ext uri="{BB962C8B-B14F-4D97-AF65-F5344CB8AC3E}">
        <p14:creationId xmlns:p14="http://schemas.microsoft.com/office/powerpoint/2010/main" val="168186238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55276" y="2636912"/>
            <a:ext cx="8595448" cy="1584176"/>
          </a:xfrm>
        </p:spPr>
        <p:txBody>
          <a:bodyPr/>
          <a:lstStyle/>
          <a:p>
            <a:pPr marL="457200" indent="-457200" algn="ctr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800" dirty="0">
                <a:solidFill>
                  <a:srgbClr val="003399"/>
                </a:solidFill>
                <a:cs typeface="Times New Roman" panose="02020603050405020304" pitchFamily="18" charset="0"/>
              </a:rPr>
              <a:t>la scolarisation des élèves en situation de handicap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fr-FR" sz="28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endParaRPr lang="fr-FR" sz="28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endParaRPr lang="fr-FR" sz="4800" dirty="0">
              <a:solidFill>
                <a:srgbClr val="003399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306214-E9C6-497B-8197-4B4AE0EB5C6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920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06517" y="1080001"/>
            <a:ext cx="2586643" cy="3060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100" b="1" dirty="0"/>
              <a:t>Handicap</a:t>
            </a:r>
            <a:r>
              <a:rPr lang="fr-FR" sz="2100" dirty="0"/>
              <a:t> </a:t>
            </a:r>
          </a:p>
          <a:p>
            <a:r>
              <a:rPr lang="fr-FR" sz="2100" dirty="0"/>
              <a:t>63 ULIS école</a:t>
            </a:r>
          </a:p>
          <a:p>
            <a:r>
              <a:rPr lang="fr-FR" sz="2100" dirty="0"/>
              <a:t>62 ULIS Collège</a:t>
            </a:r>
          </a:p>
          <a:p>
            <a:r>
              <a:rPr lang="fr-FR" sz="2100" dirty="0"/>
              <a:t>11 Ulis Lycée</a:t>
            </a:r>
          </a:p>
          <a:p>
            <a:r>
              <a:rPr lang="fr-FR" sz="2100" dirty="0"/>
              <a:t>20 IME</a:t>
            </a:r>
          </a:p>
          <a:p>
            <a:r>
              <a:rPr lang="fr-FR" sz="2100" dirty="0"/>
              <a:t>7 ITEP</a:t>
            </a:r>
          </a:p>
          <a:p>
            <a:r>
              <a:rPr lang="fr-FR" sz="2100" dirty="0"/>
              <a:t>5 IEM </a:t>
            </a:r>
          </a:p>
          <a:p>
            <a:r>
              <a:rPr lang="fr-FR" sz="2100" dirty="0"/>
              <a:t>2 IES</a:t>
            </a:r>
          </a:p>
        </p:txBody>
      </p:sp>
      <p:sp>
        <p:nvSpPr>
          <p:cNvPr id="5" name="Espace réservé du contenu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8000" y="1080000"/>
            <a:ext cx="2776748" cy="20162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Adaptation : </a:t>
            </a:r>
          </a:p>
          <a:p>
            <a:r>
              <a:rPr lang="fr-FR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EREA </a:t>
            </a:r>
          </a:p>
          <a:p>
            <a:r>
              <a:rPr lang="fr-FR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 SEGPA </a:t>
            </a:r>
          </a:p>
          <a:p>
            <a:r>
              <a:rPr lang="fr-FR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Milieu Pénitentiaire </a:t>
            </a:r>
          </a:p>
          <a:p>
            <a:endParaRPr lang="fr-FR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fr-FR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Espace réservé du contenu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486815" y="1080000"/>
            <a:ext cx="2704862" cy="27152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100" b="1" dirty="0"/>
              <a:t>Secteur sanitaire : </a:t>
            </a:r>
            <a:endParaRPr lang="fr-FR" sz="2100" dirty="0"/>
          </a:p>
          <a:p>
            <a:r>
              <a:rPr lang="fr-FR" sz="2100" dirty="0"/>
              <a:t>Milieu hospitalier</a:t>
            </a:r>
          </a:p>
          <a:p>
            <a:r>
              <a:rPr lang="fr-FR" sz="2100" dirty="0"/>
              <a:t>SAPADHE</a:t>
            </a:r>
          </a:p>
          <a:p>
            <a:r>
              <a:rPr lang="fr-FR" sz="2100" dirty="0"/>
              <a:t>CMPP/CAMPS</a:t>
            </a:r>
          </a:p>
          <a:p>
            <a:r>
              <a:rPr lang="fr-FR" sz="2100" dirty="0"/>
              <a:t>CDEF</a:t>
            </a:r>
          </a:p>
        </p:txBody>
      </p:sp>
      <p:sp>
        <p:nvSpPr>
          <p:cNvPr id="9" name="Espace réservé du contenu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75313" y="4500055"/>
            <a:ext cx="8116364" cy="12779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100" b="1" dirty="0">
                <a:solidFill>
                  <a:srgbClr val="003399"/>
                </a:solidFill>
              </a:rPr>
              <a:t>2 IEN ASH, 7 formateurs, 27 enseignants référents, </a:t>
            </a:r>
          </a:p>
          <a:p>
            <a:pPr marL="0" indent="0" algn="ctr">
              <a:buNone/>
            </a:pPr>
            <a:r>
              <a:rPr lang="fr-FR" sz="2100" b="1" dirty="0">
                <a:solidFill>
                  <a:srgbClr val="003399"/>
                </a:solidFill>
              </a:rPr>
              <a:t>42 coordonnateurs pédagogiques</a:t>
            </a:r>
          </a:p>
          <a:p>
            <a:pPr marL="0" indent="0" algn="ctr">
              <a:buNone/>
            </a:pPr>
            <a:r>
              <a:rPr lang="fr-FR" sz="2100" b="1" dirty="0">
                <a:solidFill>
                  <a:srgbClr val="003399"/>
                </a:solidFill>
              </a:rPr>
              <a:t>846 ETP </a:t>
            </a:r>
            <a:r>
              <a:rPr lang="fr-FR" sz="1500" b="1" dirty="0">
                <a:solidFill>
                  <a:srgbClr val="003399"/>
                </a:solidFill>
              </a:rPr>
              <a:t>(enquête poste 2022)</a:t>
            </a:r>
          </a:p>
        </p:txBody>
      </p:sp>
      <p:sp>
        <p:nvSpPr>
          <p:cNvPr id="8" name="Titre 1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1440000" y="396000"/>
            <a:ext cx="7560000" cy="4407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>
                <a:solidFill>
                  <a:srgbClr val="003399"/>
                </a:solidFill>
              </a:rPr>
              <a:t>L’ASH public en </a:t>
            </a:r>
            <a:r>
              <a:rPr lang="fr-FR" sz="2400" dirty="0">
                <a:solidFill>
                  <a:srgbClr val="003399"/>
                </a:solidFill>
              </a:rPr>
              <a:t>Loire-Atlantique en quelques chiffres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A7AD822-0384-4D4C-A7EF-75F63EF65F63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23 MAI 2023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CC92D02-F935-449F-86B9-C5C1FD4CF3FD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8B0C935-44EA-4F56-9945-0894F1557DAB}" type="slidenum">
              <a:rPr lang="fr-FR" altLang="fr-FR" smtClean="0"/>
              <a:pPr/>
              <a:t>40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762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51611-977A-4D53-BDE3-73B6209C429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3399"/>
                </a:solidFill>
              </a:rPr>
              <a:t>MERCI POUR VOTRE ATTENTION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D22CBF-EEE2-43BA-8986-64159467E9DF}"/>
              </a:ext>
            </a:extLst>
          </p:cNvPr>
          <p:cNvSpPr>
            <a:spLocks noGrp="1"/>
          </p:cNvSpPr>
          <p:nvPr>
            <p:ph type="sldNum" sz="quarter" idx="2"/>
            <p:custDataLst>
              <p:tags r:id="rId2"/>
            </p:custDataLst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EE55EC-F8BA-4D2E-8EA1-465F7521A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577" y="1792902"/>
            <a:ext cx="6216352" cy="38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232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Rectangle 8"/>
          <p:cNvSpPr/>
          <p:nvPr>
            <p:custDataLst>
              <p:tags r:id="rId2"/>
            </p:custDataLst>
          </p:nvPr>
        </p:nvSpPr>
        <p:spPr>
          <a:xfrm>
            <a:off x="547413" y="4998732"/>
            <a:ext cx="228367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Source : enquête 3-12 et 32 (2022)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440000" y="1052736"/>
            <a:ext cx="7560000" cy="2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E6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Evolution et répartition des élèves en situation de handicap depuis 10 ans</a:t>
            </a:r>
          </a:p>
        </p:txBody>
      </p:sp>
      <p:sp>
        <p:nvSpPr>
          <p:cNvPr id="11" name="Titre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714405" y="5398084"/>
            <a:ext cx="9190586" cy="30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E6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81% des 9309 élèves en situation de handicap sont scolarisés dans un dispositif de droit commun</a:t>
            </a:r>
          </a:p>
        </p:txBody>
      </p:sp>
      <p:sp>
        <p:nvSpPr>
          <p:cNvPr id="12" name="Titre 1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1064568" y="5720182"/>
            <a:ext cx="9190586" cy="80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E6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- 454 élèves en attente de places en établissements médico-sociaux :</a:t>
            </a:r>
          </a:p>
          <a:p>
            <a:r>
              <a:rPr lang="fr-FR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- 303 en classes ordinaires</a:t>
            </a:r>
          </a:p>
          <a:p>
            <a:r>
              <a:rPr lang="fr-FR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- 151 en ULIS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953124483"/>
              </p:ext>
            </p:extLst>
          </p:nvPr>
        </p:nvGraphicFramePr>
        <p:xfrm>
          <a:off x="549233" y="1894164"/>
          <a:ext cx="7699267" cy="3253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B3DBB83-7323-44E7-8EB9-ED12B262C3B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859939" y="57218"/>
            <a:ext cx="899518" cy="361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A4A04-E4CD-4775-A672-224E4158F24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094750" y="3415305"/>
            <a:ext cx="2938274" cy="1735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17AE8AB-2A88-44F4-ACA0-6152B0C074F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7495333" y="3174670"/>
            <a:ext cx="2409658" cy="1576620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03839C68-766B-44E5-BDBB-54C56E28F80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4946915" y="1998124"/>
            <a:ext cx="428153" cy="2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9309</a:t>
            </a:r>
          </a:p>
          <a:p>
            <a:pPr algn="ctr"/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9CFD4072-84BE-4007-9197-0E03962E39D8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1208738" y="2636912"/>
            <a:ext cx="428153" cy="2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6461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8D46300-D149-4BE6-BA1A-1BDE7FDC6745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1203346" y="3156405"/>
            <a:ext cx="428153" cy="2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4249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49EDF3F-A24C-4163-919C-1747B2BDDCE2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5005923" y="2429892"/>
            <a:ext cx="428153" cy="2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7526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A05FACC4-A1B3-40C5-AB27-5F4E21A36849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1203345" y="3803199"/>
            <a:ext cx="428153" cy="2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1794</a:t>
            </a: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19987E4B-4CD8-4003-92AB-0529C4CFD28A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5095621" y="3841561"/>
            <a:ext cx="428153" cy="2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1513</a:t>
            </a:r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F0A389D4-F672-47E7-A81A-D1D6A32BFED7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1203345" y="4147246"/>
            <a:ext cx="428153" cy="2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418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4FB64CA3-ACC8-4966-AE58-7D6083F4C568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5043483" y="4185271"/>
            <a:ext cx="428153" cy="2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270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257CE134-E9A5-4602-B02D-0706553D696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603956" y="2377912"/>
            <a:ext cx="824888" cy="346798"/>
          </a:xfrm>
          <a:prstGeom prst="ellipse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+74%</a:t>
            </a:r>
          </a:p>
          <a:p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3B87A3E-D732-4985-BAEC-568BED76F381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603956" y="3834596"/>
            <a:ext cx="824888" cy="34679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-24%</a:t>
            </a:r>
          </a:p>
          <a:p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5FEF223-9DBD-45E9-AB74-EB3A2EC3C9F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621816" y="4258174"/>
            <a:ext cx="824888" cy="34679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-27%</a:t>
            </a:r>
          </a:p>
          <a:p>
            <a:endParaRPr lang="fr-FR" dirty="0"/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09A0A236-50B4-457E-8ACC-44F124E96C92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1440000" y="396000"/>
            <a:ext cx="7560000" cy="674122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rgbClr val="003399"/>
                </a:solidFill>
              </a:rPr>
              <a:t>Scolarisation des élèves en situation de handicap </a:t>
            </a:r>
            <a:br>
              <a:rPr lang="fr-FR" sz="2000" dirty="0">
                <a:solidFill>
                  <a:srgbClr val="003399"/>
                </a:solidFill>
              </a:rPr>
            </a:br>
            <a:r>
              <a:rPr lang="fr-FR" sz="2000" dirty="0">
                <a:solidFill>
                  <a:srgbClr val="003399"/>
                </a:solidFill>
              </a:rPr>
              <a:t>en Loire-Atlantique</a:t>
            </a:r>
          </a:p>
        </p:txBody>
      </p:sp>
      <p:sp>
        <p:nvSpPr>
          <p:cNvPr id="37" name="Espace réservé du pied de page 36">
            <a:extLst>
              <a:ext uri="{FF2B5EF4-FFF2-40B4-BE49-F238E27FC236}">
                <a16:creationId xmlns:a16="http://schemas.microsoft.com/office/drawing/2014/main" id="{6477BE9F-763D-48CC-A79F-CC0D163F79F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03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5B7EE83-0D12-4FCF-AEB7-5D2A5A08647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027004" y="6378000"/>
            <a:ext cx="14625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002A6E5-EF61-4C2A-AD7B-B13ED8DE307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40000" y="396000"/>
            <a:ext cx="7560000" cy="674122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rgbClr val="003399"/>
                </a:solidFill>
              </a:rPr>
              <a:t>Scolarisation des élèves en situation de handicap </a:t>
            </a:r>
            <a:br>
              <a:rPr lang="fr-FR" sz="2000" dirty="0">
                <a:solidFill>
                  <a:srgbClr val="003399"/>
                </a:solidFill>
              </a:rPr>
            </a:br>
            <a:r>
              <a:rPr lang="fr-FR" sz="2000" dirty="0">
                <a:solidFill>
                  <a:srgbClr val="003399"/>
                </a:solidFill>
              </a:rPr>
              <a:t>en Loire-Atlantique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715B604F-0D1C-4C31-8229-EFCCF361A8F5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01839868"/>
              </p:ext>
            </p:extLst>
          </p:nvPr>
        </p:nvGraphicFramePr>
        <p:xfrm>
          <a:off x="416496" y="2039537"/>
          <a:ext cx="5436096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1EB844A3-B769-4652-9A47-78EA98D494F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5005923" y="2060848"/>
            <a:ext cx="428153" cy="2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7526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4AC2D6A-1CC2-46BB-8734-93C2DE6A4DE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5005921" y="3221715"/>
            <a:ext cx="428153" cy="2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4139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1EB17193-C487-46A7-AA8A-BBE20CB25C88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080228005"/>
              </p:ext>
            </p:extLst>
          </p:nvPr>
        </p:nvGraphicFramePr>
        <p:xfrm>
          <a:off x="6147143" y="4035450"/>
          <a:ext cx="3368823" cy="1622120"/>
        </p:xfrm>
        <a:graphic>
          <a:graphicData uri="http://schemas.openxmlformats.org/drawingml/2006/table">
            <a:tbl>
              <a:tblPr firstRow="1" firstCol="1" bandRow="1"/>
              <a:tblGrid>
                <a:gridCol w="1122941">
                  <a:extLst>
                    <a:ext uri="{9D8B030D-6E8A-4147-A177-3AD203B41FA5}">
                      <a16:colId xmlns:a16="http://schemas.microsoft.com/office/drawing/2014/main" val="2677208059"/>
                    </a:ext>
                  </a:extLst>
                </a:gridCol>
                <a:gridCol w="1122941">
                  <a:extLst>
                    <a:ext uri="{9D8B030D-6E8A-4147-A177-3AD203B41FA5}">
                      <a16:colId xmlns:a16="http://schemas.microsoft.com/office/drawing/2014/main" val="2016510755"/>
                    </a:ext>
                  </a:extLst>
                </a:gridCol>
                <a:gridCol w="1122941">
                  <a:extLst>
                    <a:ext uri="{9D8B030D-6E8A-4147-A177-3AD203B41FA5}">
                      <a16:colId xmlns:a16="http://schemas.microsoft.com/office/drawing/2014/main" val="2880788193"/>
                    </a:ext>
                  </a:extLst>
                </a:gridCol>
              </a:tblGrid>
              <a:tr h="324424">
                <a:tc>
                  <a:txBody>
                    <a:bodyPr/>
                    <a:lstStyle/>
                    <a:p>
                      <a:pPr algn="r"/>
                      <a:endParaRPr lang="fr-FR" sz="1400">
                        <a:effectLst/>
                        <a:latin typeface="+mn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rianne" panose="02000000000000000000" pitchFamily="50" charset="0"/>
                        </a:rPr>
                        <a:t>1er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rianne" panose="02000000000000000000" pitchFamily="50" charset="0"/>
                        </a:rPr>
                        <a:t>degré</a:t>
                      </a:r>
                      <a:endParaRPr lang="fr-FR" sz="1800" dirty="0">
                        <a:effectLst/>
                        <a:latin typeface="+mn-lt"/>
                        <a:ea typeface="Marianne" panose="02000000000000000000" pitchFamily="50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Marianne" panose="02000000000000000000" pitchFamily="50" charset="0"/>
                        </a:rPr>
                        <a:t>2nd degré</a:t>
                      </a:r>
                      <a:endParaRPr lang="fr-FR" sz="1800">
                        <a:effectLst/>
                        <a:latin typeface="+mn-lt"/>
                        <a:ea typeface="Marianne" panose="02000000000000000000" pitchFamily="50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14036"/>
                  </a:ext>
                </a:extLst>
              </a:tr>
              <a:tr h="324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Marianne" panose="02000000000000000000" pitchFamily="50" charset="0"/>
                        </a:rPr>
                        <a:t>Public</a:t>
                      </a:r>
                      <a:endParaRPr lang="fr-FR" sz="1800">
                        <a:effectLst/>
                        <a:latin typeface="+mn-lt"/>
                        <a:ea typeface="Marianne" panose="02000000000000000000" pitchFamily="50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Marianne" panose="02000000000000000000" pitchFamily="50" charset="0"/>
                        </a:rPr>
                        <a:t>3122</a:t>
                      </a:r>
                      <a:endParaRPr lang="fr-FR" sz="1800">
                        <a:effectLst/>
                        <a:latin typeface="+mn-lt"/>
                        <a:ea typeface="Marianne" panose="02000000000000000000" pitchFamily="50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Marianne" panose="02000000000000000000" pitchFamily="50" charset="0"/>
                        </a:rPr>
                        <a:t>2419</a:t>
                      </a:r>
                      <a:endParaRPr lang="fr-FR" sz="1800">
                        <a:effectLst/>
                        <a:latin typeface="+mn-lt"/>
                        <a:ea typeface="Marianne" panose="02000000000000000000" pitchFamily="50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876020"/>
                  </a:ext>
                </a:extLst>
              </a:tr>
              <a:tr h="324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Marianne" panose="02000000000000000000" pitchFamily="50" charset="0"/>
                        </a:rPr>
                        <a:t>Privé</a:t>
                      </a:r>
                      <a:endParaRPr lang="fr-FR" sz="1800">
                        <a:effectLst/>
                        <a:latin typeface="+mn-lt"/>
                        <a:ea typeface="Marianne" panose="02000000000000000000" pitchFamily="50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rianne" panose="02000000000000000000" pitchFamily="50" charset="0"/>
                        </a:rPr>
                        <a:t>1017</a:t>
                      </a:r>
                      <a:endParaRPr lang="fr-FR" sz="1800" dirty="0">
                        <a:effectLst/>
                        <a:latin typeface="+mn-lt"/>
                        <a:ea typeface="Marianne" panose="02000000000000000000" pitchFamily="50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Marianne" panose="02000000000000000000" pitchFamily="50" charset="0"/>
                        </a:rPr>
                        <a:t>968</a:t>
                      </a:r>
                      <a:endParaRPr lang="fr-FR" sz="1800">
                        <a:effectLst/>
                        <a:latin typeface="+mn-lt"/>
                        <a:ea typeface="Marianne" panose="02000000000000000000" pitchFamily="50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940997"/>
                  </a:ext>
                </a:extLst>
              </a:tr>
              <a:tr h="324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Marianne" panose="02000000000000000000" pitchFamily="50" charset="0"/>
                        </a:rPr>
                        <a:t>7526</a:t>
                      </a:r>
                      <a:endParaRPr lang="fr-FR" sz="1800" dirty="0">
                        <a:solidFill>
                          <a:srgbClr val="003300"/>
                        </a:solidFill>
                        <a:effectLst/>
                        <a:latin typeface="+mn-lt"/>
                        <a:ea typeface="Marianne" panose="02000000000000000000" pitchFamily="50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arianne" panose="02000000000000000000" pitchFamily="50" charset="0"/>
                        </a:rPr>
                        <a:t>4139</a:t>
                      </a:r>
                      <a:endParaRPr lang="fr-F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Marianne" panose="02000000000000000000" pitchFamily="50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Marianne" panose="02000000000000000000" pitchFamily="50" charset="0"/>
                        </a:rPr>
                        <a:t>3387</a:t>
                      </a:r>
                      <a:endParaRPr lang="fr-FR" sz="1800" dirty="0">
                        <a:solidFill>
                          <a:srgbClr val="FFC000"/>
                        </a:solidFill>
                        <a:effectLst/>
                        <a:latin typeface="+mn-lt"/>
                        <a:ea typeface="Marianne" panose="02000000000000000000" pitchFamily="50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002471"/>
                  </a:ext>
                </a:extLst>
              </a:tr>
              <a:tr h="324424">
                <a:tc gridSpan="3">
                  <a:txBody>
                    <a:bodyPr/>
                    <a:lstStyle/>
                    <a:p>
                      <a:pPr marL="914400" indent="-914400" algn="ctr">
                        <a:spcAft>
                          <a:spcPts val="0"/>
                        </a:spcAft>
                      </a:pPr>
                      <a:r>
                        <a:rPr lang="fr-FR" sz="900" i="1" dirty="0">
                          <a:effectLst/>
                          <a:latin typeface="+mn-lt"/>
                          <a:ea typeface="Marianne" panose="02000000000000000000" pitchFamily="50" charset="0"/>
                        </a:rPr>
                        <a:t>Répartition des élèves 1</a:t>
                      </a:r>
                      <a:r>
                        <a:rPr lang="fr-FR" sz="900" i="1" baseline="30000" dirty="0">
                          <a:effectLst/>
                          <a:latin typeface="+mn-lt"/>
                          <a:ea typeface="Marianne" panose="02000000000000000000" pitchFamily="50" charset="0"/>
                        </a:rPr>
                        <a:t>er</a:t>
                      </a:r>
                      <a:r>
                        <a:rPr lang="fr-FR" sz="900" i="1" dirty="0">
                          <a:effectLst/>
                          <a:latin typeface="+mn-lt"/>
                          <a:ea typeface="Marianne" panose="02000000000000000000" pitchFamily="50" charset="0"/>
                        </a:rPr>
                        <a:t> et 2</a:t>
                      </a:r>
                      <a:r>
                        <a:rPr lang="fr-FR" sz="900" i="1" baseline="30000" dirty="0">
                          <a:effectLst/>
                          <a:latin typeface="+mn-lt"/>
                          <a:ea typeface="Marianne" panose="02000000000000000000" pitchFamily="50" charset="0"/>
                        </a:rPr>
                        <a:t>nd</a:t>
                      </a:r>
                      <a:r>
                        <a:rPr lang="fr-FR" sz="900" i="1" dirty="0">
                          <a:effectLst/>
                          <a:latin typeface="+mn-lt"/>
                          <a:ea typeface="Marianne" panose="02000000000000000000" pitchFamily="50" charset="0"/>
                        </a:rPr>
                        <a:t> degrés, public, privé</a:t>
                      </a:r>
                      <a:endParaRPr lang="fr-FR" sz="1800" dirty="0">
                        <a:effectLst/>
                        <a:latin typeface="+mn-lt"/>
                        <a:ea typeface="Marianne" panose="02000000000000000000" pitchFamily="50" charset="0"/>
                      </a:endParaRPr>
                    </a:p>
                    <a:p>
                      <a:pPr marL="914400" indent="-914400" algn="ctr">
                        <a:spcAft>
                          <a:spcPts val="0"/>
                        </a:spcAft>
                      </a:pPr>
                      <a:r>
                        <a:rPr lang="fr-FR" sz="900" i="1" dirty="0">
                          <a:effectLst/>
                          <a:latin typeface="+mn-lt"/>
                          <a:ea typeface="Marianne" panose="02000000000000000000" pitchFamily="50" charset="0"/>
                        </a:rPr>
                        <a:t>(1) Projection de l’enquête 32 2023</a:t>
                      </a:r>
                      <a:endParaRPr lang="fr-FR" sz="1800" dirty="0">
                        <a:effectLst/>
                        <a:latin typeface="+mn-lt"/>
                        <a:ea typeface="Marianne" panose="02000000000000000000" pitchFamily="50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76190"/>
                  </a:ext>
                </a:extLst>
              </a:tr>
            </a:tbl>
          </a:graphicData>
        </a:graphic>
      </p:graphicFrame>
      <p:sp>
        <p:nvSpPr>
          <p:cNvPr id="14" name="Titre 1">
            <a:extLst>
              <a:ext uri="{FF2B5EF4-FFF2-40B4-BE49-F238E27FC236}">
                <a16:creationId xmlns:a16="http://schemas.microsoft.com/office/drawing/2014/main" id="{1A513EEB-82AC-4ADF-B9DD-ABEE98A1530E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5005624" y="3699169"/>
            <a:ext cx="428153" cy="2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3387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B26E5E1-B2DE-4527-A0C1-4C04F95D17E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234952" y="1200430"/>
            <a:ext cx="5436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fr-FR" sz="16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</a:t>
            </a:r>
            <a:r>
              <a: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2</a:t>
            </a:r>
            <a:r>
              <a:rPr lang="fr-FR" sz="16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nd</a:t>
            </a:r>
            <a:r>
              <a: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degrés  - public et privé</a:t>
            </a:r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F510E52B-5C03-41ED-88E9-3E3923B7278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042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179388" y="948829"/>
            <a:ext cx="11803062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57300" lvl="2" indent="-342900">
              <a:buFontTx/>
              <a:buChar char="-"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40000" y="375436"/>
            <a:ext cx="7560000" cy="674122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rgbClr val="003399"/>
                </a:solidFill>
              </a:rPr>
              <a:t>Scolarisation des élèves en situation de handicap </a:t>
            </a:r>
            <a:br>
              <a:rPr lang="fr-FR" sz="2000" dirty="0">
                <a:solidFill>
                  <a:srgbClr val="003399"/>
                </a:solidFill>
              </a:rPr>
            </a:br>
            <a:r>
              <a:rPr lang="fr-FR" sz="2000" dirty="0">
                <a:solidFill>
                  <a:srgbClr val="003399"/>
                </a:solidFill>
              </a:rPr>
              <a:t>en Loire-Atlantique</a:t>
            </a:r>
          </a:p>
        </p:txBody>
      </p:sp>
      <p:sp>
        <p:nvSpPr>
          <p:cNvPr id="13" name="Titre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1440000" y="1202231"/>
            <a:ext cx="7560000" cy="2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E6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Evolution du nombre d’ULIS depuis 2009</a:t>
            </a:r>
          </a:p>
        </p:txBody>
      </p:sp>
      <p:sp>
        <p:nvSpPr>
          <p:cNvPr id="11" name="Titre 1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992559" y="5343075"/>
            <a:ext cx="8555733" cy="8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E6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Ouverture à la rentrée 2023 :</a:t>
            </a:r>
          </a:p>
          <a:p>
            <a:r>
              <a:rPr lang="fr-FR" sz="1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- 1 ULIS école</a:t>
            </a:r>
          </a:p>
          <a:p>
            <a:r>
              <a:rPr lang="fr-FR" sz="1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- 3 ULIS collège</a:t>
            </a: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144FDF54-42D4-4311-ABEC-B194C40AF3DA}"/>
              </a:ext>
            </a:extLst>
          </p:cNvPr>
          <p:cNvGraphicFramePr>
            <a:graphicFrameLocks/>
          </p:cNvGraphicFramePr>
          <p:nvPr>
            <p:custDataLst>
              <p:tags r:id="rId6"/>
            </p:custDataLst>
            <p:extLst/>
          </p:nvPr>
        </p:nvGraphicFramePr>
        <p:xfrm>
          <a:off x="776536" y="1839839"/>
          <a:ext cx="5688632" cy="328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4" name="Graphique 2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custDataLst>
              <p:tags r:id="rId7"/>
            </p:custDataLst>
            <p:extLst/>
          </p:nvPr>
        </p:nvGraphicFramePr>
        <p:xfrm>
          <a:off x="6631337" y="3837948"/>
          <a:ext cx="3234326" cy="251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2" name="Titre 1">
            <a:extLst>
              <a:ext uri="{FF2B5EF4-FFF2-40B4-BE49-F238E27FC236}">
                <a16:creationId xmlns:a16="http://schemas.microsoft.com/office/drawing/2014/main" id="{30D33905-6338-45E0-A5A9-5458E7B7E612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5906023" y="3238835"/>
            <a:ext cx="428153" cy="2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77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02FA033-731F-4942-AEE2-17AB2EF63D00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5906023" y="3563142"/>
            <a:ext cx="428153" cy="2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73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25BA7C0-D27B-46E5-B15E-196DFBB50878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5866842" y="4135244"/>
            <a:ext cx="428153" cy="2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651B834-49C9-48B6-86A3-32EB7C60F251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5866842" y="1986097"/>
            <a:ext cx="428153" cy="2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165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4DAB1C3-4280-4DF3-A884-ACBF447C508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fr-FR"/>
              <a:t>23 MAI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232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13D7D2-9C4F-4486-8D62-270001CA056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23 MAI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225B29-130E-4BCB-9A2F-3D392B4E08B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7132596-DFB2-4B38-B446-EA5C7810470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40000" y="375436"/>
            <a:ext cx="7560000" cy="674122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rgbClr val="003399"/>
                </a:solidFill>
              </a:rPr>
              <a:t>Scolarisation des élèves en situation de handicap </a:t>
            </a:r>
            <a:br>
              <a:rPr lang="fr-FR" sz="2000" dirty="0">
                <a:solidFill>
                  <a:srgbClr val="003399"/>
                </a:solidFill>
              </a:rPr>
            </a:br>
            <a:r>
              <a:rPr lang="fr-FR" sz="2000" dirty="0">
                <a:solidFill>
                  <a:srgbClr val="003399"/>
                </a:solidFill>
              </a:rPr>
              <a:t>en Loire-Atlantique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625CB92-9E4D-40D0-99B6-C3B001B34F7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1440000" y="1202231"/>
            <a:ext cx="7560000" cy="2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E6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ULIS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48435F60-502B-4A96-84E6-D3E8916F7646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144688" y="2420888"/>
            <a:ext cx="6552728" cy="3432000"/>
          </a:xfrm>
          <a:prstGeom prst="rect">
            <a:avLst/>
          </a:prstGeom>
        </p:spPr>
        <p:txBody>
          <a:bodyPr/>
          <a:lstStyle>
            <a:lvl1pPr marL="0" indent="0" algn="l" defTabSz="9143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1994" indent="-71999" algn="l" defTabSz="91437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90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1985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7979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77 ULIS premier degré dont 14 privé</a:t>
            </a:r>
          </a:p>
          <a:p>
            <a:endParaRPr lang="fr-FR" sz="2400" dirty="0"/>
          </a:p>
          <a:p>
            <a:r>
              <a:rPr lang="fr-FR" sz="2400" dirty="0"/>
              <a:t>73 ULIS collège dont 12 privé</a:t>
            </a:r>
          </a:p>
          <a:p>
            <a:endParaRPr lang="fr-FR" sz="2400" dirty="0"/>
          </a:p>
          <a:p>
            <a:r>
              <a:rPr lang="fr-FR" sz="2400" dirty="0"/>
              <a:t>15 dispositifs lycée dont 1 privé</a:t>
            </a:r>
          </a:p>
        </p:txBody>
      </p:sp>
    </p:spTree>
    <p:extLst>
      <p:ext uri="{BB962C8B-B14F-4D97-AF65-F5344CB8AC3E}">
        <p14:creationId xmlns:p14="http://schemas.microsoft.com/office/powerpoint/2010/main" val="293993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528" y="1082137"/>
            <a:ext cx="8723312" cy="440696"/>
          </a:xfrm>
          <a:prstGeom prst="rect">
            <a:avLst/>
          </a:prstGeom>
          <a:solidFill>
            <a:schemeClr val="bg1"/>
          </a:solidFill>
          <a:ln w="25400">
            <a:noFill/>
            <a:round/>
          </a:ln>
        </p:spPr>
        <p:txBody>
          <a:bodyPr/>
          <a:lstStyle>
            <a:lvl1pPr algn="l" defTabSz="804672">
              <a:defRPr sz="2904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sz="1600" dirty="0">
                <a:solidFill>
                  <a:schemeClr val="tx1"/>
                </a:solidFill>
                <a:latin typeface="+mn-lt"/>
              </a:rPr>
              <a:t>Les unités d’enseignement externalisées</a:t>
            </a:r>
            <a:endParaRPr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/>
          <a:srcRect r="3717"/>
          <a:stretch/>
        </p:blipFill>
        <p:spPr>
          <a:xfrm>
            <a:off x="4573880" y="2485201"/>
            <a:ext cx="5332120" cy="3788561"/>
          </a:xfrm>
          <a:prstGeom prst="rect">
            <a:avLst/>
          </a:prstGeom>
        </p:spPr>
      </p:pic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6465168" y="6142957"/>
            <a:ext cx="32403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>
                <a:latin typeface="+mj-lt"/>
                <a:cs typeface="Arial" panose="020B0604020202020204" pitchFamily="34" charset="0"/>
              </a:rPr>
              <a:t>Source : dossier CNSEI 9 novembre 2020</a:t>
            </a:r>
            <a:endParaRPr lang="fr-FR" sz="7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C75FB2-3D69-4168-98BA-1573CFBA78B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4488" y="1634031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Loire-Atlantique </a:t>
            </a:r>
          </a:p>
          <a:p>
            <a:endParaRPr lang="fr-FR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 Unités d’Enseignement Externalisées (UEE) accueillant </a:t>
            </a: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356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élèves :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- 6 maternelles (dont 3 UEMA)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- 14 élémentaires (dont 1 DAR)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- 11 collèges </a:t>
            </a:r>
          </a:p>
          <a:p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542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élèves accueillis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en temps partagé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E0F3418-21E2-4E4A-8683-0A7F699D2F4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1440000" y="375436"/>
            <a:ext cx="7560000" cy="6741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rgbClr val="003399"/>
                </a:solidFill>
              </a:rPr>
              <a:t>Scolarisation des élèves en situation de handicap </a:t>
            </a:r>
            <a:br>
              <a:rPr lang="fr-FR" sz="2000" dirty="0">
                <a:solidFill>
                  <a:srgbClr val="003399"/>
                </a:solidFill>
              </a:rPr>
            </a:br>
            <a:r>
              <a:rPr lang="fr-FR" sz="2000" dirty="0">
                <a:solidFill>
                  <a:srgbClr val="003399"/>
                </a:solidFill>
              </a:rPr>
              <a:t>en Loire-Atlantique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F7B51D-7458-4B8C-9228-F90C18288C2E}"/>
              </a:ext>
            </a:extLst>
          </p:cNvPr>
          <p:cNvSpPr>
            <a:spLocks noGrp="1"/>
          </p:cNvSpPr>
          <p:nvPr>
            <p:ph type="sldNum" sz="quarter" idx="2"/>
            <p:custDataLst>
              <p:tags r:id="rId6"/>
            </p:custDataLst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840860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_FOND ECRAN_4_3" id="{10C338DC-25DE-DE49-B378-885F7B62B31C}" vid="{8EB08C32-EACE-6D4D-9991-56925EA9F4D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 xsi:nil="true"/>
  </documentManagement>
</p:properties>
</file>

<file path=customXml/itemProps1.xml><?xml version="1.0" encoding="utf-8"?>
<ds:datastoreItem xmlns:ds="http://schemas.openxmlformats.org/officeDocument/2006/customXml" ds:itemID="{1035F979-A072-4E70-A14C-C63B81B29C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B448C3-5FE1-481F-85C8-33598570CB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665D03-BD43-4A86-B6D2-5126C047A9BC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2c7ddd52-0a06-43b1-a35c-dcb15ea2e3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3465</TotalTime>
  <Words>2310</Words>
  <Application>Microsoft Office PowerPoint</Application>
  <PresentationFormat>Format A4 (210 x 297 mm)</PresentationFormat>
  <Paragraphs>482</Paragraphs>
  <Slides>41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0" baseType="lpstr">
      <vt:lpstr>SimSun</vt:lpstr>
      <vt:lpstr>Arial</vt:lpstr>
      <vt:lpstr>Calibri</vt:lpstr>
      <vt:lpstr>Carlito</vt:lpstr>
      <vt:lpstr>Marianne</vt:lpstr>
      <vt:lpstr>Tahoma</vt:lpstr>
      <vt:lpstr>Times New Roman</vt:lpstr>
      <vt:lpstr>Wingdings</vt:lpstr>
      <vt:lpstr>MINISTÈRIEL</vt:lpstr>
      <vt:lpstr>Présentation PowerPoint</vt:lpstr>
      <vt:lpstr>Présentation PowerPoint</vt:lpstr>
      <vt:lpstr>Présentation PowerPoint</vt:lpstr>
      <vt:lpstr>Présentation PowerPoint</vt:lpstr>
      <vt:lpstr>Scolarisation des élèves en situation de handicap  en Loire-Atlantique</vt:lpstr>
      <vt:lpstr>Scolarisation des élèves en situation de handicap  en Loire-Atlantique</vt:lpstr>
      <vt:lpstr>Scolarisation des élèves en situation de handicap  en Loire-Atlantique</vt:lpstr>
      <vt:lpstr>Scolarisation des élèves en situation de handicap  en Loire-Atlantique</vt:lpstr>
      <vt:lpstr>Les unités d’enseignement externalisées</vt:lpstr>
      <vt:lpstr>Focus sur les dispositifs autisme dans les établissements scolaires</vt:lpstr>
      <vt:lpstr>Présentation PowerPoint</vt:lpstr>
      <vt:lpstr>Evolution du nombre de notifications  </vt:lpstr>
      <vt:lpstr>Evolution du nombre de premières demandes d’aide humaine</vt:lpstr>
      <vt:lpstr>Les pôles inclusifs pour l’accompagnement localisés (PIAL)</vt:lpstr>
      <vt:lpstr> Rentrée 2022 : 57 PIAL interdegrés      </vt:lpstr>
      <vt:lpstr>La professionnalisation</vt:lpstr>
      <vt:lpstr>Présentation PowerPoint</vt:lpstr>
      <vt:lpstr>Présentation PowerPoint</vt:lpstr>
      <vt:lpstr>La circonscription ASH : les trois champs d’action</vt:lpstr>
      <vt:lpstr>La circonscription ASH </vt:lpstr>
      <vt:lpstr>La circonscription ASH : ses missions</vt:lpstr>
      <vt:lpstr>La formation initiale et continue des directeurs </vt:lpstr>
      <vt:lpstr>Présentation PowerPoint</vt:lpstr>
      <vt:lpstr>Présentation PowerPoint</vt:lpstr>
      <vt:lpstr>Un plan d’accompagnement départemental </vt:lpstr>
      <vt:lpstr>Un plan d’accompagnement départemental </vt:lpstr>
      <vt:lpstr>Les enseignants spécialisés : des appuis ressources</vt:lpstr>
      <vt:lpstr>Le PIAL renforcé</vt:lpstr>
      <vt:lpstr>Les équipes mobiles </vt:lpstr>
      <vt:lpstr>La Formation 2023-2024</vt:lpstr>
      <vt:lpstr>Présentation PowerPoint</vt:lpstr>
      <vt:lpstr>DES PARTENARIATS</vt:lpstr>
      <vt:lpstr>La Conférence Nationale du Handicap</vt:lpstr>
      <vt:lpstr>La Conférence nationale du handicap</vt:lpstr>
      <vt:lpstr>Les 10 engagements</vt:lpstr>
      <vt:lpstr>La Conférence Nationale du Handicap</vt:lpstr>
      <vt:lpstr>Assurer la responsabilité de la scolarisation de tous les enfants</vt:lpstr>
      <vt:lpstr>Garantir un accompagnement des enfants sur tous les temps de la vie</vt:lpstr>
      <vt:lpstr>Rendre l'enseignement supérieur pleinement accessible</vt:lpstr>
      <vt:lpstr>Présentation PowerPoint</vt:lpstr>
      <vt:lpstr>MERCI POUR VOTRE ATTENTION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Valerie Guinard</dc:creator>
  <cp:lastModifiedBy>Galeazzi Patricia</cp:lastModifiedBy>
  <cp:revision>243</cp:revision>
  <cp:lastPrinted>2023-05-23T12:17:11Z</cp:lastPrinted>
  <dcterms:created xsi:type="dcterms:W3CDTF">2020-09-04T08:23:20Z</dcterms:created>
  <dcterms:modified xsi:type="dcterms:W3CDTF">2023-05-23T12:19:13Z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